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emf" ContentType="image/x-emf"/>
  <Default Extension="rels" ContentType="application/vnd.openxmlformats-package.relationships+xml"/>
  <Default Extension="bin" ContentType="application/vnd.openxmlformats-officedocument.oleObject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9.xml" ContentType="application/vnd.openxmlformats-officedocument.presentationml.slide+xml"/>
  <Override PartName="/ppt/slides/slide77.xml" ContentType="application/vnd.openxmlformats-officedocument.presentationml.slide+xml"/>
  <Override PartName="/ppt/slides/slide75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5.xml" ContentType="application/vnd.openxmlformats-officedocument.presentationml.slide+xml"/>
  <Override PartName="/ppt/slides/slide68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1.xml" ContentType="application/vnd.openxmlformats-officedocument.presentationml.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74.xml" ContentType="application/vnd.openxmlformats-officedocument.presentationml.slide+xml"/>
  <Override PartName="/ppt/slides/slide55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54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46.xml" ContentType="application/vnd.openxmlformats-officedocument.presentationml.slide+xml"/>
  <Override PartName="/ppt/slides/slide37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6.xml" ContentType="application/vnd.openxmlformats-officedocument.presentationml.slide+xml"/>
  <Override PartName="/ppt/slides/slide51.xml" ContentType="application/vnd.openxmlformats-officedocument.presentationml.slide+xml"/>
  <Override PartName="/ppt/slides/slide35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34.xml" ContentType="application/vnd.openxmlformats-officedocument.presentationml.slide+xml"/>
  <Override PartName="/ppt/slides/slide6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78.xml" ContentType="application/vnd.openxmlformats-officedocument.presentationml.slide+xml"/>
  <Override PartName="/ppt/slides/slide7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7.xml" ContentType="application/vnd.openxmlformats-officedocument.presentationml.slide+xml"/>
  <Override PartName="/ppt/slides/slide42.xml" ContentType="application/vnd.openxmlformats-officedocument.presentationml.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57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4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6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3.xml" ContentType="application/vnd.openxmlformats-officedocument.presentationml.notes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slides/slide60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38.xml" ContentType="application/vnd.openxmlformats-officedocument.presentationml.slide+xml"/>
  <Override PartName="/ppt/slides/slide49.xml" ContentType="application/vnd.openxmlformats-officedocument.presentationml.slide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howSpecialPlsOnTitleSld="0" strictFirstAndLastChars="0">
  <p:sldMasterIdLst>
    <p:sldMasterId id="2147483648" r:id="rId1"/>
  </p:sldMasterIdLst>
  <p:notesMasterIdLst>
    <p:notesMasterId r:id="rId8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</p:sldIdLst>
  <p:sldSz cx="6858000" cy="5143500"/>
  <p:notesSz cx="6858000" cy="51435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notesMaster" Target="notesMasters/notesMaster1.xml"/><Relationship Id="rId84" Type="http://schemas.openxmlformats.org/officeDocument/2006/relationships/presProps" Target="presProps.xml" /><Relationship Id="rId85" Type="http://schemas.openxmlformats.org/officeDocument/2006/relationships/tableStyles" Target="tableStyles.xml" /><Relationship Id="rId8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Shape 3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Это не значит, что каждый час будет разрыв соединения. Если трафик идет, то таймер обновляется.</a:t>
            </a:r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Кто-то делает это через блокирование маршрутов</a:t>
            </a:r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Значением </a:t>
            </a:r>
            <a:r>
              <a:rPr lang="en-US"/>
              <a:t>TTL </a:t>
            </a:r>
            <a:r>
              <a:rPr lang="ru-RU"/>
              <a:t>можно управлять частотой обновления данных </a:t>
            </a:r>
            <a:r>
              <a:rPr lang="en-US"/>
              <a:t>IP.</a:t>
            </a:r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Перове ожидание, так как бывает </a:t>
            </a:r>
            <a:r>
              <a:rPr lang="ru-RU"/>
              <a:t>бекап</a:t>
            </a:r>
            <a:r>
              <a:rPr lang="ru-RU"/>
              <a:t> делается не сразу и на почту улетает пустой файл. Второе ожидание нужно так как во время отправки файл занят и не может быть удален.</a:t>
            </a:r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engineID</a:t>
            </a:r>
            <a:r>
              <a:rPr lang="ru-RU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используется алгоритмом шифрования, поэтому зашифрованные данные разных устройств отличаются друг от друга. В </a:t>
            </a:r>
            <a:r>
              <a:rPr lang="en-US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RFC 3411</a:t>
            </a:r>
            <a:r>
              <a:rPr lang="ru-RU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 есть описание как он формируется, но в </a:t>
            </a:r>
            <a:r>
              <a:rPr lang="en-US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Mikrotik</a:t>
            </a:r>
            <a:r>
              <a:rPr lang="en-US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1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это не работает. Необходимо указать его.</a:t>
            </a:r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RDP </a:t>
            </a:r>
            <a:r>
              <a:rPr lang="ru-RU"/>
              <a:t>необходимо </a:t>
            </a:r>
            <a:r>
              <a:rPr lang="ru-RU"/>
              <a:t>донастроить</a:t>
            </a:r>
            <a:r>
              <a:rPr lang="ru-RU"/>
              <a:t> согласно вашим требованиям</a:t>
            </a:r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RDP </a:t>
            </a:r>
            <a:r>
              <a:rPr lang="ru-RU"/>
              <a:t>необходимо </a:t>
            </a:r>
            <a:r>
              <a:rPr lang="ru-RU"/>
              <a:t>донастроить</a:t>
            </a:r>
            <a:r>
              <a:rPr lang="ru-RU"/>
              <a:t> согласно вашим требованиям</a:t>
            </a:r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Target </a:t>
            </a:r>
            <a:r>
              <a:rPr lang="ru-RU"/>
              <a:t>перед каким интерфейсом срабатывает очередь. </a:t>
            </a:r>
            <a:r>
              <a:rPr lang="en-US"/>
              <a:t>DST </a:t>
            </a:r>
            <a:r>
              <a:rPr lang="ru-RU"/>
              <a:t>в какую сторону</a:t>
            </a:r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Нативная</a:t>
            </a:r>
            <a:r>
              <a:rPr lang="ru-RU"/>
              <a:t> поддержка на всех ОС, не требует установки дополнительных программ и компонентов.</a:t>
            </a:r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Частоты выбираются автоматически точками, на основании зашумленности эфира. Мощность соответствует</a:t>
            </a:r>
            <a:r>
              <a:rPr lang="en-US"/>
              <a:t> 100</a:t>
            </a:r>
            <a:r>
              <a:rPr lang="ru-RU"/>
              <a:t>мвт</a:t>
            </a:r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66 – </a:t>
            </a:r>
            <a:r>
              <a:rPr lang="ru-RU"/>
              <a:t>одиночный сервер 150 – множественное значение </a:t>
            </a:r>
            <a:r>
              <a:rPr lang="ru-RU"/>
              <a:t>сереров</a:t>
            </a:r>
            <a:r>
              <a:rPr lang="ru-RU"/>
              <a:t>. Разно оборудование бывает использует разные опции</a:t>
            </a:r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Про </a:t>
            </a:r>
            <a:r>
              <a:rPr lang="en-US"/>
              <a:t>SIP Helper </a:t>
            </a:r>
            <a:r>
              <a:rPr lang="ru-RU"/>
              <a:t>углубленно рассказывает Кирилл Васильев.</a:t>
            </a:r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defRPr/>
            </a:pPr>
            <a:r>
              <a:rPr lang="ru-RU" sz="1100">
                <a:solidFill>
                  <a:schemeClr val="tx1"/>
                </a:solidFill>
              </a:rPr>
              <a:t>ИТ специалисты народ ленивый. </a:t>
            </a:r>
            <a:r>
              <a:rPr lang="ru-RU"/>
              <a:t>Вы наверное заметили в командах наличие переменных</a:t>
            </a:r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Слукавил, когда предлагал просто скопировать </a:t>
            </a:r>
            <a:r>
              <a:rPr lang="en-US"/>
              <a:t>MAC </a:t>
            </a:r>
            <a:r>
              <a:rPr lang="ru-RU"/>
              <a:t>в </a:t>
            </a:r>
            <a:r>
              <a:rPr lang="en-US"/>
              <a:t>Admin MAC</a:t>
            </a:r>
            <a:r>
              <a:rPr lang="ru-RU"/>
              <a:t>. При генерации используется некий алгоритм, который проверяет </a:t>
            </a:r>
            <a:r>
              <a:rPr lang="en-US"/>
              <a:t>MAC </a:t>
            </a:r>
            <a:r>
              <a:rPr lang="ru-RU"/>
              <a:t>в сети. Если готовить устройства вне реальной сети, то могут быть конфликты. Примерно 10-15%. Новый способ примерно 1 из 256</a:t>
            </a:r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При использовании </a:t>
            </a:r>
            <a:r>
              <a:rPr lang="en-US"/>
              <a:t>DHCP </a:t>
            </a:r>
            <a:r>
              <a:rPr lang="ru-RU"/>
              <a:t>на </a:t>
            </a:r>
            <a:r>
              <a:rPr lang="en-US"/>
              <a:t>WAN </a:t>
            </a:r>
            <a:r>
              <a:rPr lang="ru-RU"/>
              <a:t>порту необходимо обновлять адрес лист</a:t>
            </a:r>
            <a:r>
              <a:rPr lang="en-US"/>
              <a:t>. </a:t>
            </a:r>
            <a:r>
              <a:rPr lang="ru-RU"/>
              <a:t>Для этого делаем скрипт обновляющий адрес лист при смене внешнего адреса</a:t>
            </a:r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Так как мы используем отдельную таблицу маршрутизации и при этом имеем </a:t>
            </a:r>
            <a:r>
              <a:rPr lang="en-US"/>
              <a:t>DHCP</a:t>
            </a:r>
            <a:r>
              <a:rPr lang="ru-RU"/>
              <a:t> на </a:t>
            </a:r>
            <a:r>
              <a:rPr lang="en-US"/>
              <a:t>WAN </a:t>
            </a:r>
            <a:r>
              <a:rPr lang="ru-RU"/>
              <a:t>порту, необходимо обновлять маршрутную информацию в этой таблице. К уже существующему скрипту добавляем новые строки.</a:t>
            </a:r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" name="Shape 210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Так же контакты в разделе консультантов на сайте </a:t>
            </a:r>
            <a:r>
              <a:rPr lang="en-US"/>
              <a:t>mikrotik.com</a:t>
            </a: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Получаем текущие </a:t>
            </a:r>
            <a:r>
              <a:rPr lang="en-US"/>
              <a:t>IP, </a:t>
            </a:r>
            <a:r>
              <a:rPr lang="ru-RU"/>
              <a:t>получаем новые </a:t>
            </a:r>
            <a:r>
              <a:rPr lang="en-US"/>
              <a:t>IP</a:t>
            </a:r>
            <a:r>
              <a:rPr lang="ru-RU"/>
              <a:t>. Сверяем, если отличаются обновляем</a:t>
            </a:r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По субъективным оценкам отключение </a:t>
            </a:r>
            <a:r>
              <a:rPr lang="en-US"/>
              <a:t>PING </a:t>
            </a:r>
            <a:r>
              <a:rPr lang="ru-RU"/>
              <a:t>снижает объем подборов и попыток подключения на 40%. Правило устанавливаем выше стандартного</a:t>
            </a:r>
            <a:r>
              <a:rPr lang="en-US"/>
              <a:t> </a:t>
            </a:r>
            <a:r>
              <a:rPr lang="ru-RU"/>
              <a:t>правила </a:t>
            </a:r>
            <a:r>
              <a:rPr lang="en-US"/>
              <a:t>PING</a:t>
            </a:r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Обратить внимание на !</a:t>
            </a:r>
            <a:r>
              <a:rPr lang="en-US"/>
              <a:t>dstnat</a:t>
            </a:r>
            <a:r>
              <a:rPr lang="ru-RU"/>
              <a:t>. Не отлавливается то что подходит под условия </a:t>
            </a:r>
            <a:r>
              <a:rPr lang="en-US"/>
              <a:t>DST NAT. 4569 IAX. 389 LDAP, 445 SMB</a:t>
            </a:r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/>
              <a:t>161 SNMP</a:t>
            </a:r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Трешхолд</a:t>
            </a:r>
            <a:r>
              <a:rPr lang="ru-RU"/>
              <a:t> порог срабатывания. </a:t>
            </a:r>
            <a:r>
              <a:rPr lang="en-US"/>
              <a:t>Weight </a:t>
            </a:r>
            <a:r>
              <a:rPr lang="ru-RU"/>
              <a:t>балы начисления </a:t>
            </a:r>
            <a:r>
              <a:rPr lang="en-US"/>
              <a:t>Low Port &lt;=1024 High Port 1025 - 65535</a:t>
            </a:r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Если необходимо разрешить всем отправлять письма через внешний адрес, добавляем внешний адрес. Если у нас есть почтовый сервер, ему разрешаем отправлять всем подряд</a:t>
            </a:r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" name="Shape 186" hidden="0"/>
          <p:cNvSpPr>
            <a:spLocks noChangeAspect="1" noGrp="1" noRot="1"/>
          </p:cNvSpPr>
          <p:nvPr isPhoto="0" userDrawn="0">
            <p:ph type="sldImg" idx="2" hasCustomPrompt="0"/>
          </p:nvPr>
        </p:nvSpPr>
        <p:spPr bwMode="auto"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/>
              <a:t>В зависимости от типа сервиса возможно придется увеличить лимиты. 32 маска определения, один </a:t>
            </a:r>
            <a:r>
              <a:rPr lang="en-US"/>
              <a:t>ip</a:t>
            </a:r>
            <a:r>
              <a:rPr lang="ru-RU"/>
              <a:t>, 24 подсеть, но добавляются конкретные </a:t>
            </a:r>
            <a:r>
              <a:rPr lang="en-US"/>
              <a:t>IP</a:t>
            </a:r>
            <a:r>
              <a:rPr lang="ru-RU"/>
              <a:t>, а не вся подсеть.</a:t>
            </a:r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Shape 10" hidden="0"/>
          <p:cNvSpPr/>
          <p:nvPr isPhoto="0" userDrawn="0"/>
        </p:nvSpPr>
        <p:spPr bwMode="auto">
          <a:xfrm>
            <a:off x="5658362" y="657775"/>
            <a:ext cx="974475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400">
              <a:latin typeface="Arvo"/>
              <a:ea typeface="Arvo"/>
              <a:cs typeface="Arvo"/>
            </a:endParaRPr>
          </a:p>
        </p:txBody>
      </p:sp>
      <p:grpSp>
        <p:nvGrpSpPr>
          <p:cNvPr id="11" name="Shape 11" hidden="0"/>
          <p:cNvGrpSpPr/>
          <p:nvPr isPhoto="0" userDrawn="0"/>
        </p:nvGrpSpPr>
        <p:grpSpPr bwMode="auto">
          <a:xfrm>
            <a:off x="3" y="-7088"/>
            <a:ext cx="6496049" cy="5150588"/>
            <a:chOff x="0" y="-7088"/>
            <a:chExt cx="8661398" cy="5150588"/>
          </a:xfrm>
        </p:grpSpPr>
        <p:sp>
          <p:nvSpPr>
            <p:cNvPr id="12" name="Shape 12" hidden="0"/>
            <p:cNvSpPr/>
            <p:nvPr isPhoto="0" userDrawn="0"/>
          </p:nvSpPr>
          <p:spPr bwMode="auto"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sp>
          <p:nvSpPr>
            <p:cNvPr id="13" name="Shape 13" hidden="0"/>
            <p:cNvSpPr/>
            <p:nvPr isPhoto="0" userDrawn="0"/>
          </p:nvSpPr>
          <p:spPr bwMode="auto"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latin typeface="Arvo"/>
                <a:ea typeface="Arvo"/>
                <a:cs typeface="Arvo"/>
              </a:endParaRPr>
            </a:p>
          </p:txBody>
        </p:sp>
      </p:grpSp>
      <p:grpSp>
        <p:nvGrpSpPr>
          <p:cNvPr id="14" name="Shape 14" hidden="0"/>
          <p:cNvGrpSpPr/>
          <p:nvPr isPhoto="0" userDrawn="0"/>
        </p:nvGrpSpPr>
        <p:grpSpPr bwMode="auto">
          <a:xfrm rot="10800000" flipH="1">
            <a:off x="4" y="1090763"/>
            <a:ext cx="6635627" cy="2961975"/>
            <a:chOff x="-8178042" y="-4493254"/>
            <a:chExt cx="19483598" cy="6522736"/>
          </a:xfrm>
        </p:grpSpPr>
        <p:sp>
          <p:nvSpPr>
            <p:cNvPr id="15" name="Shape 15" hidden="0"/>
            <p:cNvSpPr/>
            <p:nvPr isPhoto="0" userDrawn="0"/>
          </p:nvSpPr>
          <p:spPr bwMode="auto"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latin typeface="Arvo"/>
                <a:ea typeface="Arvo"/>
                <a:cs typeface="Arvo"/>
              </a:endParaRPr>
            </a:p>
          </p:txBody>
        </p:sp>
        <p:sp>
          <p:nvSpPr>
            <p:cNvPr id="16" name="Shape 16" hidden="0"/>
            <p:cNvSpPr/>
            <p:nvPr isPhoto="0" userDrawn="0"/>
          </p:nvSpPr>
          <p:spPr bwMode="auto"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latin typeface="Arvo"/>
                <a:ea typeface="Arvo"/>
                <a:cs typeface="Arvo"/>
              </a:endParaRPr>
            </a:p>
          </p:txBody>
        </p:sp>
      </p:grpSp>
      <p:grpSp>
        <p:nvGrpSpPr>
          <p:cNvPr id="17" name="Shape 17" hidden="0"/>
          <p:cNvGrpSpPr/>
          <p:nvPr isPhoto="0" userDrawn="0"/>
        </p:nvGrpSpPr>
        <p:grpSpPr bwMode="auto">
          <a:xfrm>
            <a:off x="2757927" y="4278349"/>
            <a:ext cx="4110622" cy="432996"/>
            <a:chOff x="5582265" y="4646738"/>
            <a:chExt cx="5480829" cy="432996"/>
          </a:xfrm>
        </p:grpSpPr>
        <p:sp>
          <p:nvSpPr>
            <p:cNvPr id="18" name="Shape 18" hidden="0"/>
            <p:cNvSpPr/>
            <p:nvPr isPhoto="0" userDrawn="0"/>
          </p:nvSpPr>
          <p:spPr bwMode="auto"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grpSp>
          <p:nvGrpSpPr>
            <p:cNvPr id="19" name="Shape 19" hidden="0"/>
            <p:cNvGrpSpPr/>
            <p:nvPr isPhoto="0" userDrawn="0"/>
          </p:nvGrpSpPr>
          <p:grpSpPr bwMode="auto"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 hidden="0"/>
              <p:cNvSpPr/>
              <p:nvPr isPhoto="0" userDrawn="0"/>
            </p:nvSpPr>
            <p:spPr bwMode="auto"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21" name="Shape 21" hidden="0"/>
              <p:cNvSpPr/>
              <p:nvPr isPhoto="0" userDrawn="0"/>
            </p:nvSpPr>
            <p:spPr bwMode="auto"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</p:grpSp>
      <p:sp>
        <p:nvSpPr>
          <p:cNvPr id="22" name="Shape 22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514351" y="1090750"/>
            <a:ext cx="4025925" cy="29619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ColTx" userDrawn="1">
  <p:cSld name="Title + 2 column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2" name="Shape 82" hidden="0"/>
          <p:cNvGrpSpPr/>
          <p:nvPr isPhoto="0" userDrawn="0"/>
        </p:nvGrpSpPr>
        <p:grpSpPr bwMode="auto">
          <a:xfrm>
            <a:off x="-3" y="47"/>
            <a:ext cx="5304323" cy="1327315"/>
            <a:chOff x="-4" y="40"/>
            <a:chExt cx="7072430" cy="1327315"/>
          </a:xfrm>
        </p:grpSpPr>
        <p:sp>
          <p:nvSpPr>
            <p:cNvPr id="83" name="Shape 83" hidden="0"/>
            <p:cNvSpPr/>
            <p:nvPr isPhoto="0" userDrawn="0"/>
          </p:nvSpPr>
          <p:spPr bwMode="auto"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>
                <a:latin typeface="Arvo"/>
                <a:ea typeface="Arvo"/>
                <a:cs typeface="Arvo"/>
              </a:endParaRPr>
            </a:p>
          </p:txBody>
        </p:sp>
        <p:grpSp>
          <p:nvGrpSpPr>
            <p:cNvPr id="84" name="Shape 84" hidden="0"/>
            <p:cNvGrpSpPr/>
            <p:nvPr isPhoto="0" userDrawn="0"/>
          </p:nvGrpSpPr>
          <p:grpSpPr bwMode="auto"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 hidden="0"/>
              <p:cNvSpPr/>
              <p:nvPr isPhoto="0" userDrawn="0"/>
            </p:nvSpPr>
            <p:spPr bwMode="auto"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86" name="Shape 86" hidden="0"/>
              <p:cNvSpPr/>
              <p:nvPr isPhoto="0" userDrawn="0"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latin typeface="Arvo"/>
                  <a:ea typeface="Arvo"/>
                  <a:cs typeface="Arvo"/>
                </a:endParaRPr>
              </a:p>
            </p:txBody>
          </p:sp>
        </p:grpSp>
        <p:grpSp>
          <p:nvGrpSpPr>
            <p:cNvPr id="87" name="Shape 87" hidden="0"/>
            <p:cNvGrpSpPr/>
            <p:nvPr isPhoto="0" userDrawn="0"/>
          </p:nvGrpSpPr>
          <p:grpSpPr bwMode="auto"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 hidden="0"/>
              <p:cNvSpPr/>
              <p:nvPr isPhoto="0" userDrawn="0"/>
            </p:nvSpPr>
            <p:spPr bwMode="auto"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latin typeface="Arvo"/>
                  <a:ea typeface="Arvo"/>
                  <a:cs typeface="Arvo"/>
                </a:endParaRPr>
              </a:p>
            </p:txBody>
          </p:sp>
          <p:sp>
            <p:nvSpPr>
              <p:cNvPr id="89" name="Shape 89" hidden="0"/>
              <p:cNvSpPr/>
              <p:nvPr isPhoto="0" userDrawn="0"/>
            </p:nvSpPr>
            <p:spPr bwMode="auto"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>
                  <a:latin typeface="Arvo"/>
                  <a:ea typeface="Arvo"/>
                  <a:cs typeface="Arvo"/>
                </a:endParaRPr>
              </a:p>
            </p:txBody>
          </p:sp>
        </p:grpSp>
      </p:grpSp>
      <p:grpSp>
        <p:nvGrpSpPr>
          <p:cNvPr id="90" name="Shape 90" hidden="0"/>
          <p:cNvGrpSpPr/>
          <p:nvPr isPhoto="0" userDrawn="0"/>
        </p:nvGrpSpPr>
        <p:grpSpPr bwMode="auto">
          <a:xfrm>
            <a:off x="5210134" y="4472730"/>
            <a:ext cx="1652122" cy="670795"/>
            <a:chOff x="5575242" y="4472723"/>
            <a:chExt cx="2202830" cy="670795"/>
          </a:xfrm>
        </p:grpSpPr>
        <p:sp>
          <p:nvSpPr>
            <p:cNvPr id="91" name="Shape 91" hidden="0"/>
            <p:cNvSpPr/>
            <p:nvPr isPhoto="0" userDrawn="0"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grpSp>
          <p:nvGrpSpPr>
            <p:cNvPr id="92" name="Shape 92" hidden="0"/>
            <p:cNvGrpSpPr/>
            <p:nvPr isPhoto="0" userDrawn="0"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 hidden="0"/>
              <p:cNvSpPr/>
              <p:nvPr isPhoto="0" userDrawn="0"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94" name="Shape 94" hidden="0"/>
              <p:cNvSpPr/>
              <p:nvPr isPhoto="0" userDrawn="0"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  <p:grpSp>
          <p:nvGrpSpPr>
            <p:cNvPr id="95" name="Shape 95" hidden="0"/>
            <p:cNvGrpSpPr/>
            <p:nvPr isPhoto="0" userDrawn="0"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 hidden="0"/>
              <p:cNvSpPr/>
              <p:nvPr isPhoto="0" userDrawn="0"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97" name="Shape 97" hidden="0"/>
              <p:cNvSpPr/>
              <p:nvPr isPhoto="0" userDrawn="0"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</p:grpSp>
      <p:sp>
        <p:nvSpPr>
          <p:cNvPr id="98" name="Shape 98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10706" y="392575"/>
            <a:ext cx="3943800" cy="766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Shape 99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10706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Shape 100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3297092" y="1537988"/>
            <a:ext cx="2533725" cy="272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178" lvl="0" indent="-355582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355" lvl="1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532" lvl="2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709" lvl="3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5886" lvl="4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064" lvl="5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240" lvl="6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418" lvl="7" indent="-355582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595" lvl="8" indent="-355582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Shape 101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Shape 163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5713500" y="4636500"/>
            <a:ext cx="111555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/>
            </a:fld>
            <a:endParaRPr lang="en"/>
          </a:p>
        </p:txBody>
      </p:sp>
      <p:grpSp>
        <p:nvGrpSpPr>
          <p:cNvPr id="164" name="Shape 164" hidden="0"/>
          <p:cNvGrpSpPr/>
          <p:nvPr isPhoto="0" userDrawn="0"/>
        </p:nvGrpSpPr>
        <p:grpSpPr bwMode="auto">
          <a:xfrm>
            <a:off x="5210134" y="4472730"/>
            <a:ext cx="1652122" cy="670795"/>
            <a:chOff x="5575242" y="4472723"/>
            <a:chExt cx="2202830" cy="670795"/>
          </a:xfrm>
        </p:grpSpPr>
        <p:sp>
          <p:nvSpPr>
            <p:cNvPr id="165" name="Shape 165" hidden="0"/>
            <p:cNvSpPr/>
            <p:nvPr isPhoto="0" userDrawn="0"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grpSp>
          <p:nvGrpSpPr>
            <p:cNvPr id="166" name="Shape 166" hidden="0"/>
            <p:cNvGrpSpPr/>
            <p:nvPr isPhoto="0" userDrawn="0"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Shape 167" hidden="0"/>
              <p:cNvSpPr/>
              <p:nvPr isPhoto="0" userDrawn="0"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168" name="Shape 168" hidden="0"/>
              <p:cNvSpPr/>
              <p:nvPr isPhoto="0" userDrawn="0"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  <p:grpSp>
          <p:nvGrpSpPr>
            <p:cNvPr id="169" name="Shape 169" hidden="0"/>
            <p:cNvGrpSpPr/>
            <p:nvPr isPhoto="0" userDrawn="0"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Shape 170" hidden="0"/>
              <p:cNvSpPr/>
              <p:nvPr isPhoto="0" userDrawn="0"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171" name="Shape 171" hidden="0"/>
              <p:cNvSpPr/>
              <p:nvPr isPhoto="0" userDrawn="0"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</p:grpSp>
      <p:grpSp>
        <p:nvGrpSpPr>
          <p:cNvPr id="172" name="Shape 172" hidden="0"/>
          <p:cNvGrpSpPr/>
          <p:nvPr isPhoto="0" userDrawn="0"/>
        </p:nvGrpSpPr>
        <p:grpSpPr bwMode="auto">
          <a:xfrm rot="10800000">
            <a:off x="-6" y="-1"/>
            <a:ext cx="1652122" cy="670795"/>
            <a:chOff x="5575242" y="4472723"/>
            <a:chExt cx="2202830" cy="670795"/>
          </a:xfrm>
        </p:grpSpPr>
        <p:sp>
          <p:nvSpPr>
            <p:cNvPr id="173" name="Shape 173" hidden="0"/>
            <p:cNvSpPr/>
            <p:nvPr isPhoto="0" userDrawn="0"/>
          </p:nvSpPr>
          <p:spPr bwMode="auto"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400"/>
            </a:p>
          </p:txBody>
        </p:sp>
        <p:grpSp>
          <p:nvGrpSpPr>
            <p:cNvPr id="174" name="Shape 174" hidden="0"/>
            <p:cNvGrpSpPr/>
            <p:nvPr isPhoto="0" userDrawn="0"/>
          </p:nvGrpSpPr>
          <p:grpSpPr bwMode="auto"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Shape 175" hidden="0"/>
              <p:cNvSpPr/>
              <p:nvPr isPhoto="0" userDrawn="0"/>
            </p:nvSpPr>
            <p:spPr bwMode="auto"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176" name="Shape 176" hidden="0"/>
              <p:cNvSpPr/>
              <p:nvPr isPhoto="0" userDrawn="0"/>
            </p:nvSpPr>
            <p:spPr bwMode="auto"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  <p:grpSp>
          <p:nvGrpSpPr>
            <p:cNvPr id="177" name="Shape 177" hidden="0"/>
            <p:cNvGrpSpPr/>
            <p:nvPr isPhoto="0" userDrawn="0"/>
          </p:nvGrpSpPr>
          <p:grpSpPr bwMode="auto"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Shape 178" hidden="0"/>
              <p:cNvSpPr/>
              <p:nvPr isPhoto="0" userDrawn="0"/>
            </p:nvSpPr>
            <p:spPr bwMode="auto"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  <p:sp>
            <p:nvSpPr>
              <p:cNvPr id="179" name="Shape 179" hidden="0"/>
              <p:cNvSpPr/>
              <p:nvPr isPhoto="0" userDrawn="0"/>
            </p:nvSpPr>
            <p:spPr bwMode="auto">
              <a:xfrm>
                <a:off x="474936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40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">
    <p:bg>
      <p:bgPr shadeToTitle="0">
        <a:solidFill>
          <a:schemeClr val="lt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hape 6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610706" y="392575"/>
            <a:ext cx="3943800" cy="766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7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610706" y="1327349"/>
            <a:ext cx="4599450" cy="3145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8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5713500" y="4636500"/>
            <a:ext cx="1115550" cy="31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>
              <a:defRPr/>
            </a:pPr>
            <a:fld id="{00000000-1234-1234-1234-123412341234}" type="slidenum">
              <a:rPr lang="en"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rPr>
              <a:t/>
            </a:fld>
            <a:endParaRPr lang="en" sz="1200" b="1">
              <a:solidFill>
                <a:srgbClr val="FFFFFF"/>
              </a:solidFill>
              <a:latin typeface="Roboto Condensed"/>
              <a:ea typeface="Roboto Condensed"/>
              <a:cs typeface="Roboto Condensed"/>
            </a:endParaRPr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9" r:id="rId1"/>
    <p:sldLayoutId id="2147483650" r:id="rId2"/>
    <p:sldLayoutId id="2147483651" r:id="rId3"/>
  </p:sldLayoutIdLst>
  <p:hf dt="0" ftr="0" hdr="0" sldNum="1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mikrotik.com/wiki/Hairpin_NAT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curitylab.ru/blog/personal/aodugin/305208.php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6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6.jpg"/></Relationships>
</file>

<file path=ppt/slides/_rels/slide7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7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/Relationships>
</file>

<file path=ppt/slides/_rels/slide7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7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moroz@llcreal.ru" TargetMode="External"/><Relationship Id="rId4" Type="http://schemas.openxmlformats.org/officeDocument/2006/relationships/hyperlink" Target="https://nc.realclouds.ru/index.php/s/RT5ykgZd54anCDo" TargetMode="External"/><Relationship Id="rId5" Type="http://schemas.openxmlformats.org/officeDocument/2006/relationships/hyperlink" Target="https://nc.realclouds.ru/index.php/s/wbgTeNLAdEZzZw5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69504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Универсальный конфиг для малого и среднего офиса</a:t>
            </a:r>
            <a:endParaRPr/>
          </a:p>
        </p:txBody>
      </p:sp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2.   </a:t>
            </a:r>
            <a:r>
              <a:rPr lang="en-US" sz="1400"/>
              <a:t>DHCP Lease Time </a:t>
            </a:r>
            <a:r>
              <a:rPr lang="ru-RU" sz="1400"/>
              <a:t>всего 10 минут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 редких случаях бывают проблемы при обновлении арендованного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у некоторых специфичных устройств. Часто встречается у продукции </a:t>
            </a:r>
            <a:r>
              <a:rPr lang="en-US" sz="1400">
                <a:solidFill>
                  <a:schemeClr val="tx1"/>
                </a:solidFill>
              </a:rPr>
              <a:t>Apple</a:t>
            </a:r>
            <a:r>
              <a:rPr lang="ru-RU" sz="1400">
                <a:solidFill>
                  <a:schemeClr val="tx1"/>
                </a:solidFill>
              </a:rPr>
              <a:t>.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Установить более длительное время аренды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set [find name="</a:t>
            </a:r>
            <a:r>
              <a:rPr lang="en-US" sz="1400">
                <a:solidFill>
                  <a:srgbClr val="00B050"/>
                </a:solidFill>
              </a:rPr>
              <a:t>defconf</a:t>
            </a:r>
            <a:r>
              <a:rPr lang="en-US" sz="1400">
                <a:solidFill>
                  <a:srgbClr val="00B050"/>
                </a:solidFill>
              </a:rPr>
              <a:t>"] lease-time=3d</a:t>
            </a:r>
            <a:endParaRPr lang="ru-RU" sz="1400" b="1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407542" y="3429518"/>
            <a:ext cx="4949312" cy="1204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3.   </a:t>
            </a:r>
            <a:r>
              <a:rPr lang="en-US" sz="1400"/>
              <a:t>MAC </a:t>
            </a:r>
            <a:r>
              <a:rPr lang="ru-RU" sz="1400"/>
              <a:t>на </a:t>
            </a:r>
            <a:r>
              <a:rPr lang="en-US" sz="1400"/>
              <a:t>Bridge </a:t>
            </a:r>
            <a:r>
              <a:rPr lang="ru-RU" sz="1400"/>
              <a:t>копируется с первого участника этого </a:t>
            </a:r>
            <a:r>
              <a:rPr lang="en-US" sz="1400"/>
              <a:t>Bridge</a:t>
            </a:r>
            <a:r>
              <a:rPr lang="ru-RU" sz="1400"/>
              <a:t>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Но, иногда, при использовании VLAN MAC-таблица должна быть уникальна.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Устанавливать </a:t>
            </a:r>
            <a:r>
              <a:rPr lang="en-US" sz="1400">
                <a:solidFill>
                  <a:schemeClr val="tx1"/>
                </a:solidFill>
              </a:rPr>
              <a:t>Admin MAC </a:t>
            </a:r>
            <a:r>
              <a:rPr lang="ru-RU" sz="1400">
                <a:solidFill>
                  <a:schemeClr val="tx1"/>
                </a:solidFill>
              </a:rPr>
              <a:t>отличный от других </a:t>
            </a:r>
            <a:r>
              <a:rPr lang="en-US" sz="1400">
                <a:solidFill>
                  <a:schemeClr val="tx1"/>
                </a:solidFill>
              </a:rPr>
              <a:t>MAC </a:t>
            </a:r>
            <a:r>
              <a:rPr lang="ru-RU" sz="1400">
                <a:solidFill>
                  <a:schemeClr val="tx1"/>
                </a:solidFill>
              </a:rPr>
              <a:t>адресов на устройстве. 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Создание нового бриджа: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/interface bridge 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 add name=bridge</a:t>
            </a:r>
            <a:r>
              <a:rPr lang="ru-RU" sz="1400">
                <a:solidFill>
                  <a:srgbClr val="00B050"/>
                </a:solidFill>
              </a:rPr>
              <a:t>1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rgbClr val="00B050"/>
                </a:solidFill>
              </a:rPr>
              <a:t>   </a:t>
            </a:r>
            <a:r>
              <a:rPr lang="en-US" sz="1400">
                <a:solidFill>
                  <a:srgbClr val="00B050"/>
                </a:solidFill>
              </a:rPr>
              <a:t>set bridge</a:t>
            </a:r>
            <a:r>
              <a:rPr lang="ru-RU" sz="1400">
                <a:solidFill>
                  <a:srgbClr val="00B050"/>
                </a:solidFill>
              </a:rPr>
              <a:t>1</a:t>
            </a:r>
            <a:r>
              <a:rPr lang="en-US" sz="1400">
                <a:solidFill>
                  <a:srgbClr val="00B050"/>
                </a:solidFill>
              </a:rPr>
              <a:t> auto-mac=no admin-mac=[get bridge</a:t>
            </a:r>
            <a:r>
              <a:rPr lang="ru-RU" sz="1400">
                <a:solidFill>
                  <a:srgbClr val="00B050"/>
                </a:solidFill>
              </a:rPr>
              <a:t>1</a:t>
            </a:r>
            <a:r>
              <a:rPr lang="en-US" sz="1400">
                <a:solidFill>
                  <a:srgbClr val="00B050"/>
                </a:solidFill>
              </a:rPr>
              <a:t> mac-address]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71299" y="1358893"/>
            <a:ext cx="2511884" cy="3007524"/>
          </a:xfrm>
          <a:prstGeom prst="rect">
            <a:avLst/>
          </a:prstGeom>
        </p:spPr>
      </p:pic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546937" y="1358897"/>
            <a:ext cx="2533724" cy="3022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4</a:t>
            </a:r>
            <a:r>
              <a:rPr lang="ru-RU" sz="1400"/>
              <a:t>.   Отключаем не используемые службы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service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telnet disabled=yes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ftp disabled=yes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www disabled=yes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api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api-ssl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5</a:t>
            </a:r>
            <a:r>
              <a:rPr lang="ru-RU" sz="1400"/>
              <a:t>.   Отключаем не используемые </a:t>
            </a:r>
            <a:r>
              <a:rPr lang="en-US" sz="1400"/>
              <a:t>helper`</a:t>
            </a:r>
            <a:r>
              <a:rPr lang="ru-RU" sz="1400"/>
              <a:t>ы </a:t>
            </a:r>
            <a:r>
              <a:rPr lang="en-US" sz="1400"/>
              <a:t>(ALG </a:t>
            </a:r>
            <a:r>
              <a:rPr lang="ru-RU" sz="1400"/>
              <a:t>или </a:t>
            </a:r>
            <a:r>
              <a:rPr lang="en-US" sz="1400"/>
              <a:t>service port)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service-port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ftp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tftp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irc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h323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sip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pptp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dccp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set </a:t>
            </a:r>
            <a:r>
              <a:rPr lang="en-US" sz="1400">
                <a:solidFill>
                  <a:srgbClr val="00B050"/>
                </a:solidFill>
              </a:rPr>
              <a:t>sctp</a:t>
            </a:r>
            <a:r>
              <a:rPr lang="en-US" sz="1400">
                <a:solidFill>
                  <a:srgbClr val="00B050"/>
                </a:solidFill>
              </a:rPr>
              <a:t> disabled=yes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6. Дефолтный пользователь </a:t>
            </a:r>
            <a:r>
              <a:rPr lang="en-US" sz="1400"/>
              <a:t>admin</a:t>
            </a:r>
            <a:r>
              <a:rPr lang="ru-RU" sz="1400"/>
              <a:t> без пароля.</a:t>
            </a:r>
            <a:endParaRPr lang="en-US" sz="1400"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Оставить нельзя исправить.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Переименовываем пользователя </a:t>
            </a:r>
            <a:r>
              <a:rPr lang="en-US" sz="1400">
                <a:solidFill>
                  <a:schemeClr val="tx1"/>
                </a:solidFill>
              </a:rPr>
              <a:t>admin</a:t>
            </a:r>
            <a:r>
              <a:rPr lang="ru-RU" sz="1400">
                <a:solidFill>
                  <a:schemeClr val="tx1"/>
                </a:solidFill>
              </a:rPr>
              <a:t>, меняем пароль</a:t>
            </a:r>
            <a:r>
              <a:rPr lang="en-US" sz="1400">
                <a:solidFill>
                  <a:schemeClr val="tx1"/>
                </a:solidFill>
              </a:rPr>
              <a:t>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add name=</a:t>
            </a:r>
            <a:r>
              <a:rPr lang="en-US" sz="1400">
                <a:solidFill>
                  <a:srgbClr val="00B050"/>
                </a:solidFill>
              </a:rPr>
              <a:t>newadmin</a:t>
            </a:r>
            <a:r>
              <a:rPr lang="en-US" sz="1400">
                <a:solidFill>
                  <a:srgbClr val="00B050"/>
                </a:solidFill>
              </a:rPr>
              <a:t> password=</a:t>
            </a:r>
            <a:r>
              <a:rPr lang="en-US" sz="1400">
                <a:solidFill>
                  <a:srgbClr val="00B050"/>
                </a:solidFill>
              </a:rPr>
              <a:t>adminpass</a:t>
            </a:r>
            <a:r>
              <a:rPr lang="en-US" sz="1400">
                <a:solidFill>
                  <a:srgbClr val="00B050"/>
                </a:solidFill>
              </a:rPr>
              <a:t> group=full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remove admin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7. По умолчанию правила </a:t>
            </a:r>
            <a:r>
              <a:rPr lang="en-US" sz="1400"/>
              <a:t>NAT </a:t>
            </a:r>
            <a:r>
              <a:rPr lang="ru-RU" sz="1400"/>
              <a:t>не работают из локальной сети.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Wiki </a:t>
            </a:r>
            <a:r>
              <a:rPr lang="en-US" sz="1400"/>
              <a:t>Mikrotik</a:t>
            </a:r>
            <a:r>
              <a:rPr lang="en-US" sz="1400"/>
              <a:t> </a:t>
            </a:r>
            <a:r>
              <a:rPr lang="ru-RU" sz="1400"/>
              <a:t>предлагает решение </a:t>
            </a:r>
            <a:r>
              <a:rPr lang="en-US" sz="1400"/>
              <a:t>Hairpin NAT</a:t>
            </a:r>
            <a:r>
              <a:rPr lang="ru-RU" sz="1400"/>
              <a:t> (</a:t>
            </a:r>
            <a:r>
              <a:rPr lang="en-US" sz="1400" u="sng">
                <a:hlinkClick r:id="rId2" tooltip="https://wiki.mikrotik.com/wiki/Hairpin_NAT"/>
              </a:rPr>
              <a:t>https://wiki.mikrotik.com/wiki/Hairpin_NAT</a:t>
            </a:r>
            <a:r>
              <a:rPr lang="ru-RU" sz="1400"/>
              <a:t>).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Но необходимо создавать </a:t>
            </a:r>
            <a:r>
              <a:rPr lang="en-US" sz="1400"/>
              <a:t>Source NAT </a:t>
            </a:r>
            <a:r>
              <a:rPr lang="ru-RU" sz="1400"/>
              <a:t>правило под каждое правило «проброса портов». Это не совсем удобно</a:t>
            </a:r>
            <a:r>
              <a:rPr lang="en-US" sz="1400"/>
              <a:t> </a:t>
            </a:r>
            <a:r>
              <a:rPr lang="ru-RU" sz="1400"/>
              <a:t>громоздко.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Сделать «финт ушами» - одно глобальное правило.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</a:t>
            </a:r>
            <a:r>
              <a:rPr lang="en-US" sz="1400">
                <a:solidFill>
                  <a:srgbClr val="00B050"/>
                </a:solidFill>
              </a:rPr>
              <a:t>nat</a:t>
            </a:r>
            <a:r>
              <a:rPr lang="en-US" sz="1400">
                <a:solidFill>
                  <a:srgbClr val="00B050"/>
                </a:solidFill>
              </a:rPr>
              <a:t> add chain=</a:t>
            </a:r>
            <a:r>
              <a:rPr lang="en-US" sz="1400">
                <a:solidFill>
                  <a:srgbClr val="00B050"/>
                </a:solidFill>
              </a:rPr>
              <a:t>srcnat</a:t>
            </a:r>
            <a:r>
              <a:rPr lang="en-US" sz="1400">
                <a:solidFill>
                  <a:srgbClr val="00B050"/>
                </a:solidFill>
              </a:rPr>
              <a:t> action=masquerade out-interface-list=LAN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-address-list=LocalNet comment="NAT loopback masquerade for LAN”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35597" y="1963411"/>
            <a:ext cx="3236253" cy="2092303"/>
          </a:xfrm>
          <a:prstGeom prst="rect">
            <a:avLst/>
          </a:prstGeom>
        </p:spPr>
      </p:pic>
      <p:pic>
        <p:nvPicPr>
          <p:cNvPr id="5" name="Рисунок 4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3696896" y="1963411"/>
            <a:ext cx="2778103" cy="2154543"/>
          </a:xfrm>
          <a:prstGeom prst="rect">
            <a:avLst/>
          </a:prstGeom>
        </p:spPr>
      </p:pic>
      <p:sp>
        <p:nvSpPr>
          <p:cNvPr id="6" name="TextBox 5" hidden="0"/>
          <p:cNvSpPr txBox="1"/>
          <p:nvPr isPhoto="0" userDrawn="0"/>
        </p:nvSpPr>
        <p:spPr bwMode="auto">
          <a:xfrm>
            <a:off x="135597" y="4844378"/>
            <a:ext cx="19030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00"/>
              <a:t>*</a:t>
            </a:r>
            <a:r>
              <a:rPr lang="ru-RU" sz="800"/>
              <a:t>Источник изображений сайт </a:t>
            </a:r>
            <a:r>
              <a:rPr lang="en-US" sz="800"/>
              <a:t>spw.ru</a:t>
            </a:r>
            <a:endParaRPr lang="ru-RU" sz="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 </a:t>
            </a:r>
            <a:r>
              <a:rPr lang="en-US" sz="1400">
                <a:solidFill>
                  <a:schemeClr val="tx1"/>
                </a:solidFill>
              </a:rPr>
              <a:t>Address List LocalNet</a:t>
            </a:r>
            <a:r>
              <a:rPr lang="ru-RU" sz="1400">
                <a:solidFill>
                  <a:schemeClr val="tx1"/>
                </a:solidFill>
              </a:rPr>
              <a:t> добавляем наши локальные подсети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address=192.168.0.0/24 list=LocalNet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 </a:t>
            </a:r>
            <a:r>
              <a:rPr lang="en-US" sz="1400">
                <a:solidFill>
                  <a:schemeClr val="tx1"/>
                </a:solidFill>
              </a:rPr>
              <a:t>Address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List WAN_ISP1_IP1 </a:t>
            </a:r>
            <a:r>
              <a:rPr lang="ru-RU" sz="1400">
                <a:solidFill>
                  <a:schemeClr val="tx1"/>
                </a:solidFill>
              </a:rPr>
              <a:t>добавляем наш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внешний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адрес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address=</a:t>
            </a:r>
            <a:r>
              <a:rPr lang="ru-RU" sz="1400">
                <a:solidFill>
                  <a:srgbClr val="00B050"/>
                </a:solidFill>
              </a:rPr>
              <a:t>1</a:t>
            </a:r>
            <a:r>
              <a:rPr lang="en-US" sz="1400">
                <a:solidFill>
                  <a:srgbClr val="00B050"/>
                </a:solidFill>
              </a:rPr>
              <a:t>.1.1.1 list= WAN_ISP1_IP1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Правило «проброса порта» выглядит так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/add action=</a:t>
            </a:r>
            <a:r>
              <a:rPr lang="en-US" sz="1400">
                <a:solidFill>
                  <a:srgbClr val="00B050"/>
                </a:solidFill>
              </a:rPr>
              <a:t>dst-nat</a:t>
            </a:r>
            <a:r>
              <a:rPr lang="en-US" sz="1400">
                <a:solidFill>
                  <a:srgbClr val="00B050"/>
                </a:solidFill>
              </a:rPr>
              <a:t> chain=</a:t>
            </a:r>
            <a:r>
              <a:rPr lang="en-US" sz="1400">
                <a:solidFill>
                  <a:srgbClr val="00B050"/>
                </a:solidFill>
              </a:rPr>
              <a:t>dstnat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-address-list= WAN_ISP1_IP1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-port=80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to-addresses=192.168.0.10 comment=“Example of port forwarding”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7. </a:t>
            </a:r>
            <a:r>
              <a:rPr lang="en-US" sz="1400"/>
              <a:t>NTP </a:t>
            </a:r>
            <a:r>
              <a:rPr lang="ru-RU" sz="1400"/>
              <a:t>клиент </a:t>
            </a:r>
            <a:r>
              <a:rPr lang="ru-RU" sz="1400"/>
              <a:t>резолвит</a:t>
            </a:r>
            <a:r>
              <a:rPr lang="ru-RU" sz="1400"/>
              <a:t> доменные имена серверов только один раз.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Использовать скрипт с </a:t>
            </a:r>
            <a:r>
              <a:rPr lang="en-US" sz="1400">
                <a:solidFill>
                  <a:schemeClr val="tx1"/>
                </a:solidFill>
              </a:rPr>
              <a:t>wiki.mikrotik.ru</a:t>
            </a:r>
            <a:r>
              <a:rPr lang="ru-RU" sz="1400">
                <a:solidFill>
                  <a:schemeClr val="tx1"/>
                </a:solidFill>
              </a:rPr>
              <a:t>, немного упростив его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script add name=</a:t>
            </a:r>
            <a:r>
              <a:rPr lang="en-US" sz="1400">
                <a:solidFill>
                  <a:srgbClr val="00B050"/>
                </a:solidFill>
              </a:rPr>
              <a:t>NTPServerUpdate</a:t>
            </a:r>
            <a:r>
              <a:rPr lang="en-US" sz="1400">
                <a:solidFill>
                  <a:srgbClr val="00B050"/>
                </a:solidFill>
              </a:rPr>
              <a:t> policy=</a:t>
            </a:r>
            <a:r>
              <a:rPr lang="en-US" sz="1400">
                <a:solidFill>
                  <a:srgbClr val="00B050"/>
                </a:solidFill>
              </a:rPr>
              <a:t>read,write,test</a:t>
            </a:r>
            <a:r>
              <a:rPr lang="en-US" sz="1400">
                <a:solidFill>
                  <a:srgbClr val="00B050"/>
                </a:solidFill>
              </a:rPr>
              <a:t> source="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:local </a:t>
            </a:r>
            <a:r>
              <a:rPr lang="en-US" sz="1400">
                <a:solidFill>
                  <a:srgbClr val="00B050"/>
                </a:solidFill>
              </a:rPr>
              <a:t>ntpcura</a:t>
            </a:r>
            <a:r>
              <a:rPr lang="en-US" sz="1400">
                <a:solidFill>
                  <a:srgbClr val="00B050"/>
                </a:solidFill>
              </a:rPr>
              <a:t> [/system 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 client get primary-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];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:local </a:t>
            </a:r>
            <a:r>
              <a:rPr lang="en-US" sz="1400">
                <a:solidFill>
                  <a:srgbClr val="00B050"/>
                </a:solidFill>
              </a:rPr>
              <a:t>ntpcurb</a:t>
            </a:r>
            <a:r>
              <a:rPr lang="en-US" sz="1400">
                <a:solidFill>
                  <a:srgbClr val="00B050"/>
                </a:solidFill>
              </a:rPr>
              <a:t> [/system 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 client get secondary-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];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:local </a:t>
            </a:r>
            <a:r>
              <a:rPr lang="en-US" sz="1400">
                <a:solidFill>
                  <a:srgbClr val="00B050"/>
                </a:solidFill>
              </a:rPr>
              <a:t>ntpipa</a:t>
            </a:r>
            <a:r>
              <a:rPr lang="en-US" sz="1400">
                <a:solidFill>
                  <a:srgbClr val="00B050"/>
                </a:solidFill>
              </a:rPr>
              <a:t> [:resolve 0.ru.pool.ntp.org];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:local </a:t>
            </a:r>
            <a:r>
              <a:rPr lang="en-US" sz="1400">
                <a:solidFill>
                  <a:srgbClr val="00B050"/>
                </a:solidFill>
              </a:rPr>
              <a:t>ntpipb</a:t>
            </a:r>
            <a:r>
              <a:rPr lang="en-US" sz="1400">
                <a:solidFill>
                  <a:srgbClr val="00B050"/>
                </a:solidFill>
              </a:rPr>
              <a:t> [:resolve 1.ru.pool.ntp.org];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:if ($</a:t>
            </a:r>
            <a:r>
              <a:rPr lang="en-US" sz="1400">
                <a:solidFill>
                  <a:srgbClr val="00B050"/>
                </a:solidFill>
              </a:rPr>
              <a:t>ntpipa</a:t>
            </a:r>
            <a:r>
              <a:rPr lang="en-US" sz="1400">
                <a:solidFill>
                  <a:srgbClr val="00B050"/>
                </a:solidFill>
              </a:rPr>
              <a:t> != $</a:t>
            </a:r>
            <a:r>
              <a:rPr lang="en-US" sz="1400">
                <a:solidFill>
                  <a:srgbClr val="00B050"/>
                </a:solidFill>
              </a:rPr>
              <a:t>ntpcura</a:t>
            </a:r>
            <a:r>
              <a:rPr lang="en-US" sz="1400">
                <a:solidFill>
                  <a:srgbClr val="00B050"/>
                </a:solidFill>
              </a:rPr>
              <a:t>) do={/system 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 client set primary-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="$</a:t>
            </a:r>
            <a:r>
              <a:rPr lang="en-US" sz="1400">
                <a:solidFill>
                  <a:srgbClr val="00B050"/>
                </a:solidFill>
              </a:rPr>
              <a:t>ntpipa</a:t>
            </a:r>
            <a:r>
              <a:rPr lang="en-US" sz="1400">
                <a:solidFill>
                  <a:srgbClr val="00B050"/>
                </a:solidFill>
              </a:rPr>
              <a:t>";}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:if ($</a:t>
            </a:r>
            <a:r>
              <a:rPr lang="en-US" sz="1400">
                <a:solidFill>
                  <a:srgbClr val="00B050"/>
                </a:solidFill>
              </a:rPr>
              <a:t>ntpipb</a:t>
            </a:r>
            <a:r>
              <a:rPr lang="en-US" sz="1400">
                <a:solidFill>
                  <a:srgbClr val="00B050"/>
                </a:solidFill>
              </a:rPr>
              <a:t> != $</a:t>
            </a:r>
            <a:r>
              <a:rPr lang="en-US" sz="1400">
                <a:solidFill>
                  <a:srgbClr val="00B050"/>
                </a:solidFill>
              </a:rPr>
              <a:t>ntpcurb</a:t>
            </a:r>
            <a:r>
              <a:rPr lang="en-US" sz="1400">
                <a:solidFill>
                  <a:srgbClr val="00B050"/>
                </a:solidFill>
              </a:rPr>
              <a:t>) do={/system 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 client set secondary-</a:t>
            </a:r>
            <a:r>
              <a:rPr lang="en-US" sz="1400">
                <a:solidFill>
                  <a:srgbClr val="00B050"/>
                </a:solidFill>
              </a:rPr>
              <a:t>ntp</a:t>
            </a:r>
            <a:r>
              <a:rPr lang="en-US" sz="1400">
                <a:solidFill>
                  <a:srgbClr val="00B050"/>
                </a:solidFill>
              </a:rPr>
              <a:t>="$</a:t>
            </a:r>
            <a:r>
              <a:rPr lang="en-US" sz="1400">
                <a:solidFill>
                  <a:srgbClr val="00B050"/>
                </a:solidFill>
              </a:rPr>
              <a:t>ntpipb</a:t>
            </a:r>
            <a:r>
              <a:rPr lang="en-US" sz="1400">
                <a:solidFill>
                  <a:srgbClr val="00B050"/>
                </a:solidFill>
              </a:rPr>
              <a:t>";}”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Shape 213" hidden="0"/>
          <p:cNvSpPr txBox="1">
            <a:spLocks noGrp="1"/>
          </p:cNvSpPr>
          <p:nvPr isPhoto="0" userDrawn="0">
            <p:ph type="ctrTitle" idx="4294967295" hasCustomPrompt="0"/>
          </p:nvPr>
        </p:nvSpPr>
        <p:spPr bwMode="auto">
          <a:xfrm>
            <a:off x="132100" y="1993408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FF9800"/>
                </a:solidFill>
              </a:rPr>
              <a:t>Приветствую, коллеги!</a:t>
            </a:r>
            <a:endParaRPr sz="4000">
              <a:solidFill>
                <a:srgbClr val="FF9800"/>
              </a:solidFill>
            </a:endParaRPr>
          </a:p>
        </p:txBody>
      </p:sp>
      <p:sp>
        <p:nvSpPr>
          <p:cNvPr id="214" name="Shape 214" hidden="0"/>
          <p:cNvSpPr txBox="1">
            <a:spLocks noGrp="1"/>
          </p:cNvSpPr>
          <p:nvPr isPhoto="0" userDrawn="0">
            <p:ph type="subTitle" idx="4294967295" hasCustomPrompt="0"/>
          </p:nvPr>
        </p:nvSpPr>
        <p:spPr bwMode="auto">
          <a:xfrm>
            <a:off x="132150" y="2961146"/>
            <a:ext cx="6593700" cy="1342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/>
              <a:t>Антон Мороз</a:t>
            </a:r>
            <a:endParaRPr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/>
              <a:t>Генеральный директор ООО «Реал»</a:t>
            </a:r>
            <a:endParaRPr lang="en-US" sz="2000" b="1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000" b="1"/>
              <a:t>www.realsd.ru</a:t>
            </a:r>
            <a:endParaRPr sz="2000" b="1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800"/>
              <a:t>14 лет в ИТ области, 6 лет на рынке ИТ аутсорсинга</a:t>
            </a:r>
            <a:r>
              <a:rPr lang="en" sz="1800"/>
              <a:t>. </a:t>
            </a:r>
            <a:endParaRPr sz="180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800"/>
              <a:t>Сертификаты </a:t>
            </a:r>
            <a:r>
              <a:rPr lang="en-US" sz="1800"/>
              <a:t>Mikrotik</a:t>
            </a:r>
            <a:r>
              <a:rPr lang="en-US" sz="1800"/>
              <a:t>:</a:t>
            </a:r>
            <a:r>
              <a:rPr lang="ru-RU" sz="1800"/>
              <a:t> </a:t>
            </a:r>
            <a:r>
              <a:rPr lang="en-US" sz="1800"/>
              <a:t>MTCNA, MTCWE, MTCTCE</a:t>
            </a:r>
            <a:r>
              <a:rPr lang="ru-RU" sz="1800"/>
              <a:t>, </a:t>
            </a:r>
            <a:r>
              <a:rPr lang="en-US" sz="1800"/>
              <a:t>MTCRE, MTCIPv6E</a:t>
            </a:r>
            <a:endParaRPr/>
          </a:p>
        </p:txBody>
      </p:sp>
      <p:pic>
        <p:nvPicPr>
          <p:cNvPr id="215" name="Shape 215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396200" y="614830"/>
            <a:ext cx="2065500" cy="1570640"/>
          </a:xfrm>
          <a:prstGeom prst="diamond">
            <a:avLst/>
          </a:prstGeom>
          <a:noFill/>
          <a:ln w="38100" cap="flat" cmpd="sng">
            <a:solidFill>
              <a:srgbClr val="3F5378"/>
            </a:solidFill>
            <a:prstDash val="solid"/>
            <a:miter lim="8000"/>
            <a:headEnd type="none" w="med" len="med"/>
            <a:tailEnd type="none" w="med" len="med"/>
          </a:ln>
        </p:spPr>
      </p:pic>
      <p:sp>
        <p:nvSpPr>
          <p:cNvPr id="216" name="Shape 216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2. 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en-US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 создаем расписание для запуска резервного копирования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scheduler add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rgbClr val="00B050"/>
                </a:solidFill>
              </a:rPr>
              <a:t>  </a:t>
            </a:r>
            <a:r>
              <a:rPr lang="en-US" sz="1400">
                <a:solidFill>
                  <a:srgbClr val="00B050"/>
                </a:solidFill>
              </a:rPr>
              <a:t>comment="Check and set NTP servers"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disabled=no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interval=12h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name=</a:t>
            </a:r>
            <a:r>
              <a:rPr lang="en-US" sz="1400">
                <a:solidFill>
                  <a:srgbClr val="00B050"/>
                </a:solidFill>
              </a:rPr>
              <a:t>CheckNTPServers</a:t>
            </a:r>
            <a:r>
              <a:rPr lang="en-US" sz="1400">
                <a:solidFill>
                  <a:srgbClr val="00B050"/>
                </a:solidFill>
              </a:rPr>
              <a:t>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on-event=“/system script run </a:t>
            </a:r>
            <a:r>
              <a:rPr lang="en-US" sz="1400">
                <a:solidFill>
                  <a:srgbClr val="00B050"/>
                </a:solidFill>
              </a:rPr>
              <a:t>NTPServerUpdate</a:t>
            </a:r>
            <a:r>
              <a:rPr lang="en-US" sz="1400">
                <a:solidFill>
                  <a:srgbClr val="00B050"/>
                </a:solidFill>
              </a:rPr>
              <a:t>”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policy=</a:t>
            </a:r>
            <a:r>
              <a:rPr lang="en-US" sz="1400">
                <a:solidFill>
                  <a:srgbClr val="00B050"/>
                </a:solidFill>
              </a:rPr>
              <a:t>read,write,test</a:t>
            </a:r>
            <a:r>
              <a:rPr lang="en-US" sz="1400">
                <a:solidFill>
                  <a:srgbClr val="00B050"/>
                </a:solidFill>
              </a:rPr>
              <a:t>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start-date=</a:t>
            </a:r>
            <a:r>
              <a:rPr lang="en-US" sz="1400">
                <a:solidFill>
                  <a:srgbClr val="00B050"/>
                </a:solidFill>
              </a:rPr>
              <a:t>jan</a:t>
            </a:r>
            <a:r>
              <a:rPr lang="en-US" sz="1400">
                <a:solidFill>
                  <a:srgbClr val="00B050"/>
                </a:solidFill>
              </a:rPr>
              <a:t>/01/1970 \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start-time=</a:t>
            </a:r>
            <a:r>
              <a:rPr lang="ru-RU" sz="1400">
                <a:solidFill>
                  <a:srgbClr val="00B050"/>
                </a:solidFill>
              </a:rPr>
              <a:t>07</a:t>
            </a:r>
            <a:r>
              <a:rPr lang="en-US" sz="1400">
                <a:solidFill>
                  <a:srgbClr val="00B050"/>
                </a:solidFill>
              </a:rPr>
              <a:t>:00:00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3. </a:t>
            </a:r>
            <a:r>
              <a:rPr lang="ru-RU"/>
              <a:t>Firewall</a:t>
            </a:r>
            <a:r>
              <a:rPr lang="ru-RU"/>
              <a:t> и безопасность</a:t>
            </a:r>
            <a:br>
              <a:rPr lang="ru-RU"/>
            </a:br>
            <a:r>
              <a:rPr lang="ru-RU"/>
              <a:t>сети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1</a:t>
            </a:r>
            <a:r>
              <a:rPr lang="ru-RU" sz="1400"/>
              <a:t>. Наличие ответа на </a:t>
            </a:r>
            <a:r>
              <a:rPr lang="en-US" sz="1400"/>
              <a:t>PING </a:t>
            </a:r>
            <a:r>
              <a:rPr lang="ru-RU" sz="1400"/>
              <a:t>с WAN портов в разы повышает шансы попасть под прицел злоумышленников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Запретить </a:t>
            </a:r>
            <a:r>
              <a:rPr lang="en-US" sz="1400">
                <a:solidFill>
                  <a:schemeClr val="tx1"/>
                </a:solidFill>
              </a:rPr>
              <a:t>ICMP </a:t>
            </a:r>
            <a:r>
              <a:rPr lang="ru-RU" sz="1400">
                <a:solidFill>
                  <a:schemeClr val="tx1"/>
                </a:solidFill>
              </a:rPr>
              <a:t>ответы с </a:t>
            </a:r>
            <a:r>
              <a:rPr lang="en-US" sz="1400">
                <a:solidFill>
                  <a:schemeClr val="tx1"/>
                </a:solidFill>
              </a:rPr>
              <a:t>WAN </a:t>
            </a:r>
            <a:r>
              <a:rPr lang="ru-RU" sz="1400">
                <a:solidFill>
                  <a:schemeClr val="tx1"/>
                </a:solidFill>
              </a:rPr>
              <a:t>портов в цепочке </a:t>
            </a:r>
            <a:r>
              <a:rPr lang="en-US" sz="1400">
                <a:solidFill>
                  <a:schemeClr val="tx1"/>
                </a:solidFill>
              </a:rPr>
              <a:t>INPUT </a:t>
            </a:r>
            <a:r>
              <a:rPr lang="ru-RU" sz="1400">
                <a:solidFill>
                  <a:schemeClr val="tx1"/>
                </a:solidFill>
              </a:rPr>
              <a:t>и отключить </a:t>
            </a:r>
            <a:r>
              <a:rPr lang="en-US" sz="1400">
                <a:solidFill>
                  <a:schemeClr val="tx1"/>
                </a:solidFill>
              </a:rPr>
              <a:t>MAC Ping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chain=input action=drop protocol=</a:t>
            </a:r>
            <a:r>
              <a:rPr lang="en-US" sz="1400">
                <a:solidFill>
                  <a:srgbClr val="00B050"/>
                </a:solidFill>
              </a:rPr>
              <a:t>icmp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icmp</a:t>
            </a:r>
            <a:r>
              <a:rPr lang="en-US" sz="1400">
                <a:solidFill>
                  <a:srgbClr val="00B050"/>
                </a:solidFill>
              </a:rPr>
              <a:t>-options=8:0 in-interface-list=WAN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-address-list="!AllowIPRemoteManagement" comment="Drop IN echo request«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/tool mac-server ping set enabled=no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 algn="just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2</a:t>
            </a:r>
            <a:r>
              <a:rPr lang="ru-RU" sz="1400"/>
              <a:t>. Находясь в открытой сети мы постоянно подвергаемся попыткам</a:t>
            </a:r>
            <a:r>
              <a:rPr lang="en-US" sz="1400"/>
              <a:t> </a:t>
            </a:r>
            <a:r>
              <a:rPr lang="ru-RU" sz="1400"/>
              <a:t>подключиться к стандартным портам распространенных служб и протоколов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Отловить и заблокировать тех, кто пытается это сделать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chain=input action=add-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-to-address-list in-interface-list=WAN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-address-list="!NotTrapsIP"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-port=5060,5061,4569,3389,8291,22,23,389,445,53 connection-</a:t>
            </a:r>
            <a:r>
              <a:rPr lang="en-US" sz="1400">
                <a:solidFill>
                  <a:srgbClr val="00B050"/>
                </a:solidFill>
              </a:rPr>
              <a:t>nat</a:t>
            </a:r>
            <a:r>
              <a:rPr lang="en-US" sz="1400">
                <a:solidFill>
                  <a:srgbClr val="00B050"/>
                </a:solidFill>
              </a:rPr>
              <a:t>-state=!</a:t>
            </a:r>
            <a:r>
              <a:rPr lang="en-US" sz="1400">
                <a:solidFill>
                  <a:srgbClr val="00B050"/>
                </a:solidFill>
              </a:rPr>
              <a:t>dstnat</a:t>
            </a:r>
            <a:r>
              <a:rPr lang="en-US" sz="1400">
                <a:solidFill>
                  <a:srgbClr val="00B050"/>
                </a:solidFill>
              </a:rPr>
              <a:t> address-list=</a:t>
            </a:r>
            <a:r>
              <a:rPr lang="en-US" sz="1400">
                <a:solidFill>
                  <a:srgbClr val="00B050"/>
                </a:solidFill>
              </a:rPr>
              <a:t>TrapAddress</a:t>
            </a:r>
            <a:r>
              <a:rPr lang="en-US" sz="1400">
                <a:solidFill>
                  <a:srgbClr val="00B050"/>
                </a:solidFill>
              </a:rPr>
              <a:t> address-list-timeout=3d comment="Trap for TCP traffic”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UDP </a:t>
            </a:r>
            <a:r>
              <a:rPr lang="ru-RU" sz="1400"/>
              <a:t>трафик не исключение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Такое же правило для </a:t>
            </a:r>
            <a:r>
              <a:rPr lang="en-US" sz="1400">
                <a:solidFill>
                  <a:schemeClr val="tx1"/>
                </a:solidFill>
              </a:rPr>
              <a:t>UDP </a:t>
            </a:r>
            <a:r>
              <a:rPr lang="ru-RU" sz="1400">
                <a:solidFill>
                  <a:schemeClr val="tx1"/>
                </a:solidFill>
              </a:rPr>
              <a:t>трафика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chain=input action=add-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-to-address-list in-interface-list=WAN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-address-list="!NotTrapsIP"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-port=5060,4569,389,53,161 connection-</a:t>
            </a:r>
            <a:r>
              <a:rPr lang="en-US" sz="1400">
                <a:solidFill>
                  <a:srgbClr val="00B050"/>
                </a:solidFill>
              </a:rPr>
              <a:t>nat</a:t>
            </a:r>
            <a:r>
              <a:rPr lang="en-US" sz="1400">
                <a:solidFill>
                  <a:srgbClr val="00B050"/>
                </a:solidFill>
              </a:rPr>
              <a:t>-state=!</a:t>
            </a:r>
            <a:r>
              <a:rPr lang="en-US" sz="1400">
                <a:solidFill>
                  <a:srgbClr val="00B050"/>
                </a:solidFill>
              </a:rPr>
              <a:t>dstnat</a:t>
            </a:r>
            <a:r>
              <a:rPr lang="en-US" sz="1400">
                <a:solidFill>
                  <a:srgbClr val="00B050"/>
                </a:solidFill>
              </a:rPr>
              <a:t> address-list=</a:t>
            </a:r>
            <a:r>
              <a:rPr lang="en-US" sz="1400">
                <a:solidFill>
                  <a:srgbClr val="00B050"/>
                </a:solidFill>
              </a:rPr>
              <a:t>TrapAddress</a:t>
            </a:r>
            <a:r>
              <a:rPr lang="en-US" sz="1400">
                <a:solidFill>
                  <a:srgbClr val="00B050"/>
                </a:solidFill>
              </a:rPr>
              <a:t> address-list-timeout=3d comment="Trap for UDP traffic"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Блокируем все собранные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адреса в </a:t>
            </a:r>
            <a:r>
              <a:rPr lang="en-US" sz="1400">
                <a:solidFill>
                  <a:schemeClr val="tx1"/>
                </a:solidFill>
              </a:rPr>
              <a:t>Firewall Raw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raw add action=drop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</a:t>
            </a:r>
            <a:r>
              <a:rPr lang="en-US" sz="1400">
                <a:solidFill>
                  <a:srgbClr val="00B050"/>
                </a:solidFill>
              </a:rPr>
              <a:t>TrapAddress</a:t>
            </a:r>
            <a:r>
              <a:rPr lang="en-US" sz="1400">
                <a:solidFill>
                  <a:srgbClr val="00B050"/>
                </a:solidFill>
              </a:rPr>
              <a:t>  comment="Drop Address from Trap”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Не забудьте добавить в </a:t>
            </a:r>
            <a:r>
              <a:rPr lang="en-US" sz="1400">
                <a:solidFill>
                  <a:schemeClr val="tx1"/>
                </a:solidFill>
              </a:rPr>
              <a:t>Address List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NotTrapsIP</a:t>
            </a:r>
            <a:r>
              <a:rPr lang="ru-RU" sz="1400">
                <a:solidFill>
                  <a:schemeClr val="tx1"/>
                </a:solidFill>
              </a:rPr>
              <a:t> адреса из «Белого списка»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address=192.168.0.0/24 list=NotTrapsIP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При создании правила </a:t>
            </a:r>
            <a:r>
              <a:rPr lang="en-US" sz="1400">
                <a:solidFill>
                  <a:schemeClr val="tx1"/>
                </a:solidFill>
              </a:rPr>
              <a:t>NAT</a:t>
            </a:r>
            <a:r>
              <a:rPr lang="ru-RU" sz="1400">
                <a:solidFill>
                  <a:schemeClr val="tx1"/>
                </a:solidFill>
              </a:rPr>
              <a:t>, которое совпадает с </a:t>
            </a:r>
            <a:r>
              <a:rPr lang="en-US" sz="1400">
                <a:solidFill>
                  <a:schemeClr val="tx1"/>
                </a:solidFill>
              </a:rPr>
              <a:t>Traps </a:t>
            </a:r>
            <a:r>
              <a:rPr lang="ru-RU" sz="1400">
                <a:solidFill>
                  <a:schemeClr val="tx1"/>
                </a:solidFill>
              </a:rPr>
              <a:t>правилами, такое соединение не попадать в «Черный список» и блокироваться не будет.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3. Достаточно часто мы подвергаемся массовому сканированию портов со стороны злоумышленников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Детектировать сканирование и блокировать источники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chain=input action=add-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-to-address-list in-interface-list=WAN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-address-list="!NotTrapsIP"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psd</a:t>
            </a:r>
            <a:r>
              <a:rPr lang="en-US" sz="1400">
                <a:solidFill>
                  <a:srgbClr val="00B050"/>
                </a:solidFill>
              </a:rPr>
              <a:t>=10,10s,3,1 address-list=</a:t>
            </a:r>
            <a:r>
              <a:rPr lang="en-US" sz="1400">
                <a:solidFill>
                  <a:srgbClr val="00B050"/>
                </a:solidFill>
              </a:rPr>
              <a:t>TrapAddress</a:t>
            </a:r>
            <a:r>
              <a:rPr lang="en-US" sz="1400">
                <a:solidFill>
                  <a:srgbClr val="00B050"/>
                </a:solidFill>
              </a:rPr>
              <a:t> address-list-timeout=7d comment="Trap for port scanning“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27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33350" y="2148040"/>
            <a:ext cx="6591300" cy="1352550"/>
          </a:xfrm>
          <a:prstGeom prst="rect">
            <a:avLst/>
          </a:prstGeom>
        </p:spPr>
      </p:pic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28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23" name="Рисунок 2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75038" y="1644958"/>
            <a:ext cx="6307931" cy="2391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29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21447" y="2254339"/>
            <a:ext cx="6510071" cy="747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О чем поговорим?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800" b="1">
                <a:solidFill>
                  <a:srgbClr val="FF9800"/>
                </a:solidFill>
              </a:rPr>
              <a:t>Цели, которые мы преследуем</a:t>
            </a:r>
            <a:endParaRPr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Получить универсальный конфиг, который можно легко и быстро развернуть в любой среднестатистической компании</a:t>
            </a:r>
            <a:endParaRPr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Не забывать настроить мелочи, которые на первый взгляд не видно, но нужны</a:t>
            </a:r>
            <a:endParaRPr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Иметь возможность быстрого развертывания при массовых поставках оборудования или глобальных сбоях</a:t>
            </a:r>
            <a:endParaRPr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Иметь структурированную и понятную базу для ежедневной и рутинной настройки, гибко изменяемую под индивидуальные требования клиента</a:t>
            </a:r>
            <a:endParaRPr lang="en-US" sz="1400"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Минимизировать возможные ошибки и опечатки при конфигурировании</a:t>
            </a:r>
            <a:endParaRPr/>
          </a:p>
          <a:p>
            <a:pPr marL="228588" indent="-228588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endParaRPr lang="ru-RU" sz="1400"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4. Угроза иногда исходит не только из вне и не только для нас.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Наша сеть тоже может быть источником опасности для внешнего мира.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Отлавливать и блокировать вирусную активность из внутренней сети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action=drop chain=forward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-port=25,587,465 connection-state=new out-interface-list=WAN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-address-list=!SMTP_External_Servers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-address-list=!SMTP_Internal_Servers/Clients log=yes log-prefix="SMTP Spam" comment=«Drop out SMTP not allow hosts“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action=drop chain=forward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-port=445 connection-state=new out-interface-list=WAN log=yes log-prefix="SMB Scan" comment=“Drop out SMB not allow hosts"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 </a:t>
            </a:r>
            <a:r>
              <a:rPr lang="en-US" sz="1400">
                <a:solidFill>
                  <a:schemeClr val="tx1"/>
                </a:solidFill>
              </a:rPr>
              <a:t>Address List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SMTP_External_Servers</a:t>
            </a:r>
            <a:r>
              <a:rPr lang="ru-RU" sz="1400">
                <a:solidFill>
                  <a:schemeClr val="tx1"/>
                </a:solidFill>
              </a:rPr>
              <a:t> мы добавляем адреса внешних </a:t>
            </a:r>
            <a:r>
              <a:rPr lang="en-US" sz="1400">
                <a:solidFill>
                  <a:schemeClr val="tx1"/>
                </a:solidFill>
              </a:rPr>
              <a:t>SMTP </a:t>
            </a:r>
            <a:r>
              <a:rPr lang="ru-RU" sz="1400">
                <a:solidFill>
                  <a:schemeClr val="tx1"/>
                </a:solidFill>
              </a:rPr>
              <a:t>серверов, через которые отправляем письма.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address=smtp.gmail.com list=</a:t>
            </a:r>
            <a:r>
              <a:rPr lang="en-US" sz="1400">
                <a:solidFill>
                  <a:srgbClr val="00B050"/>
                </a:solidFill>
              </a:rPr>
              <a:t>SMTP_External_Servers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 </a:t>
            </a:r>
            <a:r>
              <a:rPr lang="en-US" sz="1400">
                <a:solidFill>
                  <a:schemeClr val="tx1"/>
                </a:solidFill>
              </a:rPr>
              <a:t>Address List</a:t>
            </a:r>
            <a:r>
              <a:rPr lang="ru-RU" sz="1400">
                <a:solidFill>
                  <a:schemeClr val="tx1"/>
                </a:solidFill>
              </a:rPr>
              <a:t> </a:t>
            </a:r>
            <a:r>
              <a:rPr lang="en-US" sz="1400">
                <a:solidFill>
                  <a:schemeClr val="tx1"/>
                </a:solidFill>
              </a:rPr>
              <a:t>SMTP_Internal_Servers/Clients</a:t>
            </a:r>
            <a:r>
              <a:rPr lang="ru-RU" sz="1400">
                <a:solidFill>
                  <a:schemeClr val="tx1"/>
                </a:solidFill>
              </a:rPr>
              <a:t> мы добавляем адреса наших внутренних </a:t>
            </a:r>
            <a:r>
              <a:rPr lang="en-US" sz="1400">
                <a:solidFill>
                  <a:schemeClr val="tx1"/>
                </a:solidFill>
              </a:rPr>
              <a:t>SMTP </a:t>
            </a:r>
            <a:r>
              <a:rPr lang="ru-RU" sz="1400">
                <a:solidFill>
                  <a:schemeClr val="tx1"/>
                </a:solidFill>
              </a:rPr>
              <a:t>сервер или привилегированных клиентов, которым разрешено отправлять письма в мир.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address=192.168.0.4 list=SMTP_Internal_Servers/Clients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5. Защита</a:t>
            </a:r>
            <a:r>
              <a:rPr lang="en-US" sz="1400"/>
              <a:t> </a:t>
            </a:r>
            <a:r>
              <a:rPr lang="ru-RU" sz="1400"/>
              <a:t>опубликованных сервисов от </a:t>
            </a:r>
            <a:r>
              <a:rPr lang="en-US" sz="1400"/>
              <a:t>DoS </a:t>
            </a:r>
            <a:r>
              <a:rPr lang="en-US" sz="1400"/>
              <a:t>Atack</a:t>
            </a:r>
            <a:r>
              <a:rPr lang="ru-RU" sz="1400"/>
              <a:t>.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Ловить и блокировать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адреса, генерирующие большое количество соединений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action=add-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-to-address-list address-list=</a:t>
            </a:r>
            <a:r>
              <a:rPr lang="en-US" sz="1400">
                <a:solidFill>
                  <a:srgbClr val="00B050"/>
                </a:solidFill>
              </a:rPr>
              <a:t>DoS_Atack_Address</a:t>
            </a:r>
            <a:r>
              <a:rPr lang="en-US" sz="1400">
                <a:solidFill>
                  <a:srgbClr val="00B050"/>
                </a:solidFill>
              </a:rPr>
              <a:t> address-list-timeout=1d chain=forward comment="DoS </a:t>
            </a:r>
            <a:r>
              <a:rPr lang="en-US" sz="1400">
                <a:solidFill>
                  <a:srgbClr val="00B050"/>
                </a:solidFill>
              </a:rPr>
              <a:t>atack</a:t>
            </a:r>
            <a:r>
              <a:rPr lang="en-US" sz="1400">
                <a:solidFill>
                  <a:srgbClr val="00B050"/>
                </a:solidFill>
              </a:rPr>
              <a:t> detected from single IP" connection-limit=20,32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connection-</a:t>
            </a:r>
            <a:r>
              <a:rPr lang="en-US" sz="1400">
                <a:solidFill>
                  <a:srgbClr val="00B050"/>
                </a:solidFill>
              </a:rPr>
              <a:t>nat</a:t>
            </a:r>
            <a:r>
              <a:rPr lang="en-US" sz="1400">
                <a:solidFill>
                  <a:srgbClr val="00B050"/>
                </a:solidFill>
              </a:rPr>
              <a:t>-state=</a:t>
            </a:r>
            <a:r>
              <a:rPr lang="en-US" sz="1400">
                <a:solidFill>
                  <a:srgbClr val="00B050"/>
                </a:solidFill>
              </a:rPr>
              <a:t>dstnat</a:t>
            </a:r>
            <a:r>
              <a:rPr lang="en-US" sz="1400">
                <a:solidFill>
                  <a:srgbClr val="00B050"/>
                </a:solidFill>
              </a:rPr>
              <a:t> in-interface-list=WAN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action=add-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-to-address-list address-list=</a:t>
            </a:r>
            <a:r>
              <a:rPr lang="en-US" sz="1400">
                <a:solidFill>
                  <a:srgbClr val="00B050"/>
                </a:solidFill>
              </a:rPr>
              <a:t>DoS_Atack_Address</a:t>
            </a:r>
            <a:r>
              <a:rPr lang="en-US" sz="1400">
                <a:solidFill>
                  <a:srgbClr val="00B050"/>
                </a:solidFill>
              </a:rPr>
              <a:t> address-list-timeout=1d chain=forward comment="DoS </a:t>
            </a:r>
            <a:r>
              <a:rPr lang="en-US" sz="1400">
                <a:solidFill>
                  <a:srgbClr val="00B050"/>
                </a:solidFill>
              </a:rPr>
              <a:t>atack</a:t>
            </a:r>
            <a:r>
              <a:rPr lang="en-US" sz="1400">
                <a:solidFill>
                  <a:srgbClr val="00B050"/>
                </a:solidFill>
              </a:rPr>
              <a:t> detected from 24 subnet" connection-limit=100,24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connection-</a:t>
            </a:r>
            <a:r>
              <a:rPr lang="en-US" sz="1400">
                <a:solidFill>
                  <a:srgbClr val="00B050"/>
                </a:solidFill>
              </a:rPr>
              <a:t>nat</a:t>
            </a:r>
            <a:r>
              <a:rPr lang="en-US" sz="1400">
                <a:solidFill>
                  <a:srgbClr val="00B050"/>
                </a:solidFill>
              </a:rPr>
              <a:t>-state=</a:t>
            </a:r>
            <a:r>
              <a:rPr lang="en-US" sz="1400">
                <a:solidFill>
                  <a:srgbClr val="00B050"/>
                </a:solidFill>
              </a:rPr>
              <a:t>dstnat</a:t>
            </a:r>
            <a:r>
              <a:rPr lang="en-US" sz="1400">
                <a:solidFill>
                  <a:srgbClr val="00B050"/>
                </a:solidFill>
              </a:rPr>
              <a:t> in-interface-list=WAN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6. Не красиво загрязнять чужие сети мусорным трафиков, а так же полезно отлавливать и блокировать аномальную активность из внутренней сети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Не пускать через внешние интерфейсы трафик предназначенный для не маршрутизируемых сетей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raw add action= drop chain=forward comment=“Reject BOGONS routing over WAN"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-address-list=BOGONS out-interface-list=WAN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log=yes log-prefix="BOGONS over WAN" 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3</a:t>
            </a:r>
            <a:r>
              <a:rPr lang="en-US"/>
              <a:t>. Firewall </a:t>
            </a:r>
            <a:r>
              <a:rPr lang="ru-RU"/>
              <a:t>и безопасность сети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address=0.0.0.0/8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address=10.0.0.0/8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address=100.64.0.0/10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address=127.0.0.0/8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address=169.254.0.0/16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address=172.16.0.0/12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address=192.0.0.0/24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address=192.0.2.0/24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address=192.168.0.0/16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address=198.18.0.0/15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address=198.51.100.0/24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350">
                <a:solidFill>
                  <a:srgbClr val="00B050"/>
                </a:solidFill>
              </a:rPr>
              <a:t>add address=203.0.113.0/24 list=BOGONS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Подробности на </a:t>
            </a:r>
            <a:r>
              <a:rPr lang="en-US" sz="1400" u="sng">
                <a:solidFill>
                  <a:schemeClr val="tx1"/>
                </a:solidFill>
                <a:hlinkClick r:id="rId2" tooltip="https://www.securitylab.ru/blog/personal/aodugin/305208.php"/>
              </a:rPr>
              <a:t>https://www.securitylab.ru/blog/personal/aodugin/305208.php</a:t>
            </a:r>
            <a:r>
              <a:rPr lang="ru-RU" sz="1400">
                <a:solidFill>
                  <a:schemeClr val="tx1"/>
                </a:solidFill>
              </a:rPr>
              <a:t> </a:t>
            </a:r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4. Готовим конфиг для своих нужд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4</a:t>
            </a:r>
            <a:r>
              <a:rPr lang="en-US"/>
              <a:t>. </a:t>
            </a:r>
            <a:r>
              <a:rPr lang="ru-RU"/>
              <a:t>Готовим конфиг для своих нужд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1. Нам нужен удаленный доступ к маршрутизатору</a:t>
            </a:r>
            <a:r>
              <a:rPr lang="en-US" sz="1400"/>
              <a:t> </a:t>
            </a:r>
            <a:r>
              <a:rPr lang="ru-RU" sz="1400"/>
              <a:t>«на всякий пожарный»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Использовать разрешенные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для управления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action=accept chain=forward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-port=8291,22 in-interface-list=WAN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-address-list=AllowIPRemoteManagement place-before=0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В </a:t>
            </a:r>
            <a:r>
              <a:rPr lang="en-US" sz="1400">
                <a:solidFill>
                  <a:srgbClr val="000000"/>
                </a:solidFill>
              </a:rPr>
              <a:t>Address List</a:t>
            </a:r>
            <a:r>
              <a:rPr lang="ru-RU" sz="1400">
                <a:solidFill>
                  <a:srgbClr val="000000"/>
                </a:solidFill>
              </a:rPr>
              <a:t> </a:t>
            </a:r>
            <a:r>
              <a:rPr lang="en-US" sz="1400">
                <a:solidFill>
                  <a:srgbClr val="000000"/>
                </a:solidFill>
              </a:rPr>
              <a:t>AllowIPRemoteManagement</a:t>
            </a:r>
            <a:r>
              <a:rPr lang="ru-RU" sz="1400">
                <a:solidFill>
                  <a:srgbClr val="000000"/>
                </a:solidFill>
              </a:rPr>
              <a:t> мы добавляем внешнее </a:t>
            </a:r>
            <a:r>
              <a:rPr lang="en-US" sz="1400">
                <a:solidFill>
                  <a:srgbClr val="000000"/>
                </a:solidFill>
              </a:rPr>
              <a:t>DNS </a:t>
            </a:r>
            <a:r>
              <a:rPr lang="ru-RU" sz="1400">
                <a:solidFill>
                  <a:srgbClr val="000000"/>
                </a:solidFill>
              </a:rPr>
              <a:t>имя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address-list add list=AllowIPRemoteManagement address=AllowIP.company.com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7" name="Рисунок 2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4</a:t>
            </a:r>
            <a:r>
              <a:rPr lang="en-US"/>
              <a:t>. </a:t>
            </a:r>
            <a:r>
              <a:rPr lang="ru-RU"/>
              <a:t>Готовим конфиг для своих нужд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2. Всегда необходимо иметь резервные копии конфига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Не забываем настроить автоматический </a:t>
            </a:r>
            <a:r>
              <a:rPr lang="ru-RU" sz="1400">
                <a:solidFill>
                  <a:schemeClr val="tx1"/>
                </a:solidFill>
              </a:rPr>
              <a:t>бекап</a:t>
            </a:r>
            <a:r>
              <a:rPr lang="ru-RU" sz="1400">
                <a:solidFill>
                  <a:schemeClr val="tx1"/>
                </a:solidFill>
              </a:rPr>
              <a:t> устройства, к примеру на почту. Используем скрипт с </a:t>
            </a:r>
            <a:r>
              <a:rPr lang="en-US" sz="1400">
                <a:solidFill>
                  <a:schemeClr val="tx1"/>
                </a:solidFill>
              </a:rPr>
              <a:t>wiki.mikrotik.com</a:t>
            </a:r>
            <a:r>
              <a:rPr lang="ru-RU" sz="1400">
                <a:solidFill>
                  <a:schemeClr val="tx1"/>
                </a:solidFill>
              </a:rPr>
              <a:t>, но немного изменив.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script add name=</a:t>
            </a:r>
            <a:r>
              <a:rPr lang="en-US" sz="1400">
                <a:solidFill>
                  <a:srgbClr val="00B050"/>
                </a:solidFill>
              </a:rPr>
              <a:t>Backup_to_email</a:t>
            </a:r>
            <a:r>
              <a:rPr lang="en-US" sz="1400">
                <a:solidFill>
                  <a:srgbClr val="00B050"/>
                </a:solidFill>
              </a:rPr>
              <a:t> policy=read,write,policy,sensitive,test source="/system backup save name=</a:t>
            </a:r>
            <a:r>
              <a:rPr lang="en-US" sz="1400">
                <a:solidFill>
                  <a:srgbClr val="00B050"/>
                </a:solidFill>
              </a:rPr>
              <a:t>email_backup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:delay 5; /tool e-mail send file="</a:t>
            </a:r>
            <a:r>
              <a:rPr lang="en-US" sz="1400">
                <a:solidFill>
                  <a:srgbClr val="00B050"/>
                </a:solidFill>
              </a:rPr>
              <a:t>email_backup.backup</a:t>
            </a:r>
            <a:r>
              <a:rPr lang="en-US" sz="1400">
                <a:solidFill>
                  <a:srgbClr val="00B050"/>
                </a:solidFill>
              </a:rPr>
              <a:t>" to="backup.mikrotik@realsd.ru" from=mikrotik@company.com body="See attached file" subject="$[/system identity get name] $[/system clock get time] $[/system clock get date] Backup";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:delay 5; /file remove [find name="</a:t>
            </a:r>
            <a:r>
              <a:rPr lang="en-US" sz="1400">
                <a:solidFill>
                  <a:srgbClr val="00B050"/>
                </a:solidFill>
              </a:rPr>
              <a:t>email_backup.backup</a:t>
            </a:r>
            <a:r>
              <a:rPr lang="en-US" sz="1400">
                <a:solidFill>
                  <a:srgbClr val="00B050"/>
                </a:solidFill>
              </a:rPr>
              <a:t>"];”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4</a:t>
            </a:r>
            <a:r>
              <a:rPr lang="en-US"/>
              <a:t>. </a:t>
            </a:r>
            <a:r>
              <a:rPr lang="ru-RU"/>
              <a:t>Готовим конфиг для своих нужд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Для отправки писем необходимо настроить учетную запись.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Пример для </a:t>
            </a:r>
            <a:r>
              <a:rPr lang="en-US" sz="1400">
                <a:solidFill>
                  <a:schemeClr val="tx1"/>
                </a:solidFill>
              </a:rPr>
              <a:t>mail.ru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/tool e-mail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set address=smtp.mail.ru from="</a:t>
            </a:r>
            <a:r>
              <a:rPr lang="en-US" sz="1400">
                <a:solidFill>
                  <a:srgbClr val="00B050"/>
                </a:solidFill>
              </a:rPr>
              <a:t>Mikrotik</a:t>
            </a:r>
            <a:r>
              <a:rPr lang="en-US" sz="1400">
                <a:solidFill>
                  <a:srgbClr val="00B050"/>
                </a:solidFill>
              </a:rPr>
              <a:t> Backup" password=$</a:t>
            </a:r>
            <a:r>
              <a:rPr lang="en-US" sz="1400">
                <a:solidFill>
                  <a:srgbClr val="00B050"/>
                </a:solidFill>
              </a:rPr>
              <a:t>EmailPassword</a:t>
            </a:r>
            <a:r>
              <a:rPr lang="en-US" sz="1400">
                <a:solidFill>
                  <a:srgbClr val="00B050"/>
                </a:solidFill>
              </a:rPr>
              <a:t> port=465 start-</a:t>
            </a:r>
            <a:r>
              <a:rPr lang="en-US" sz="1400">
                <a:solidFill>
                  <a:srgbClr val="00B050"/>
                </a:solidFill>
              </a:rPr>
              <a:t>tls</a:t>
            </a:r>
            <a:r>
              <a:rPr lang="en-US" sz="1400">
                <a:solidFill>
                  <a:srgbClr val="00B050"/>
                </a:solidFill>
              </a:rPr>
              <a:t>=</a:t>
            </a:r>
            <a:r>
              <a:rPr lang="en-US" sz="1400">
                <a:solidFill>
                  <a:srgbClr val="00B050"/>
                </a:solidFill>
              </a:rPr>
              <a:t>tls</a:t>
            </a:r>
            <a:r>
              <a:rPr lang="en-US" sz="1400">
                <a:solidFill>
                  <a:srgbClr val="00B050"/>
                </a:solidFill>
              </a:rPr>
              <a:t>-only user=$</a:t>
            </a:r>
            <a:r>
              <a:rPr lang="en-US" sz="1400">
                <a:solidFill>
                  <a:srgbClr val="00B050"/>
                </a:solidFill>
              </a:rPr>
              <a:t>EmailUserName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 создаем расписание для запуска резервного копирования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scheduler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add interval=1d name=Backup on-event="/system script run </a:t>
            </a:r>
            <a:r>
              <a:rPr lang="en-US" sz="1400">
                <a:solidFill>
                  <a:srgbClr val="00B050"/>
                </a:solidFill>
              </a:rPr>
              <a:t>Backup_to_email</a:t>
            </a:r>
            <a:r>
              <a:rPr lang="en-US" sz="1400">
                <a:solidFill>
                  <a:srgbClr val="00B050"/>
                </a:solidFill>
              </a:rPr>
              <a:t>” policy=read,write,policy,sensitive,test start-date=</a:t>
            </a:r>
            <a:r>
              <a:rPr lang="en-US" sz="1400">
                <a:solidFill>
                  <a:srgbClr val="00B050"/>
                </a:solidFill>
              </a:rPr>
              <a:t>jan</a:t>
            </a:r>
            <a:r>
              <a:rPr lang="en-US" sz="1400">
                <a:solidFill>
                  <a:srgbClr val="00B050"/>
                </a:solidFill>
              </a:rPr>
              <a:t>/01/1970 start-time=00:00:00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4</a:t>
            </a:r>
            <a:r>
              <a:rPr lang="en-US"/>
              <a:t>. </a:t>
            </a:r>
            <a:r>
              <a:rPr lang="ru-RU"/>
              <a:t>Готовим конфиг для своих нужд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3. Сетевое оборудование необходимо мониторить. Обычно для этого используется </a:t>
            </a:r>
            <a:r>
              <a:rPr lang="en-US" sz="1400"/>
              <a:t>SNMP.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Подготовим параметры </a:t>
            </a:r>
            <a:r>
              <a:rPr lang="en-US" sz="1400">
                <a:solidFill>
                  <a:schemeClr val="tx1"/>
                </a:solidFill>
              </a:rPr>
              <a:t>SNMP </a:t>
            </a:r>
            <a:r>
              <a:rPr lang="ru-RU" sz="1400">
                <a:solidFill>
                  <a:schemeClr val="tx1"/>
                </a:solidFill>
              </a:rPr>
              <a:t>для своей системы мониторинга</a:t>
            </a:r>
            <a:r>
              <a:rPr lang="en-US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snmp</a:t>
            </a:r>
            <a:r>
              <a:rPr lang="en-US" sz="1400">
                <a:solidFill>
                  <a:srgbClr val="00B050"/>
                </a:solidFill>
              </a:rPr>
              <a:t> community set [find default=yes] name=$</a:t>
            </a:r>
            <a:r>
              <a:rPr lang="en-US" sz="1400">
                <a:solidFill>
                  <a:srgbClr val="00B050"/>
                </a:solidFill>
              </a:rPr>
              <a:t>CommunityName</a:t>
            </a:r>
            <a:r>
              <a:rPr lang="en-US" sz="1400">
                <a:solidFill>
                  <a:srgbClr val="00B050"/>
                </a:solidFill>
              </a:rPr>
              <a:t> security=private authentication-password=$</a:t>
            </a:r>
            <a:r>
              <a:rPr lang="en-US" sz="1400">
                <a:solidFill>
                  <a:srgbClr val="00B050"/>
                </a:solidFill>
              </a:rPr>
              <a:t>AuthPass</a:t>
            </a:r>
            <a:r>
              <a:rPr lang="en-US" sz="1400">
                <a:solidFill>
                  <a:srgbClr val="00B050"/>
                </a:solidFill>
              </a:rPr>
              <a:t> authentication-protocol=SHA1 encryption-password=$</a:t>
            </a:r>
            <a:r>
              <a:rPr lang="en-US" sz="1400">
                <a:solidFill>
                  <a:srgbClr val="00B050"/>
                </a:solidFill>
              </a:rPr>
              <a:t>EncrPass</a:t>
            </a:r>
            <a:r>
              <a:rPr lang="en-US" sz="1400">
                <a:solidFill>
                  <a:srgbClr val="00B050"/>
                </a:solidFill>
              </a:rPr>
              <a:t> encryption-protocol=AES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snmp</a:t>
            </a:r>
            <a:r>
              <a:rPr lang="en-US" sz="1400">
                <a:solidFill>
                  <a:srgbClr val="00B050"/>
                </a:solidFill>
              </a:rPr>
              <a:t> set enabled=yes trap-community=$</a:t>
            </a:r>
            <a:r>
              <a:rPr lang="en-US" sz="1400">
                <a:solidFill>
                  <a:srgbClr val="00B050"/>
                </a:solidFill>
              </a:rPr>
              <a:t>CommunityName</a:t>
            </a:r>
            <a:r>
              <a:rPr lang="en-US" sz="1400">
                <a:solidFill>
                  <a:srgbClr val="00B050"/>
                </a:solidFill>
              </a:rPr>
              <a:t> trap-version=3 engine-id=[/interface ethernet get number=0 mac-address]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О чем поговорим?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800" b="1">
                <a:solidFill>
                  <a:srgbClr val="FF9800"/>
                </a:solidFill>
              </a:rPr>
              <a:t>Из чего же состоит универсальный конфиг?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Заводская конфигурация от компании </a:t>
            </a:r>
            <a:r>
              <a:rPr lang="ru-RU" sz="1400"/>
              <a:t>Mikrotik</a:t>
            </a:r>
            <a:endParaRPr lang="ru-RU" sz="1400"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Небольшой тюнинг системных параметров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Расширенная настройка </a:t>
            </a:r>
            <a:r>
              <a:rPr lang="ru-RU" sz="1400"/>
              <a:t>Firewall</a:t>
            </a:r>
            <a:r>
              <a:rPr lang="ru-RU" sz="1400"/>
              <a:t> и безопасности сети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Подготовка инфраструктуры для себя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Универсальная минимальная настройка </a:t>
            </a:r>
            <a:r>
              <a:rPr lang="ru-RU" sz="1400"/>
              <a:t>QoS</a:t>
            </a:r>
            <a:endParaRPr lang="ru-RU" sz="1400"/>
          </a:p>
          <a:p>
            <a:pPr marL="342884" indent="-342884">
              <a:buClr>
                <a:schemeClr val="dk1"/>
              </a:buClr>
              <a:buSzPts val="1100"/>
              <a:buFont typeface="+mj-lt"/>
              <a:buAutoNum type="arabicPeriod"/>
              <a:defRPr/>
            </a:pPr>
            <a:r>
              <a:rPr lang="ru-RU" sz="1400"/>
              <a:t>Шаблоны для быстрого запуска сервисов VPN, </a:t>
            </a:r>
            <a:r>
              <a:rPr lang="ru-RU" sz="1400"/>
              <a:t>CAPsMAN</a:t>
            </a:r>
            <a:r>
              <a:rPr lang="en-US" sz="1400"/>
              <a:t>, TFTP</a:t>
            </a:r>
            <a:endParaRPr lang="ru-RU" sz="1400"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</a:t>
            </a:r>
            <a:r>
              <a:rPr lang="ru-RU"/>
              <a:t>. Минимальная настройка </a:t>
            </a:r>
            <a:r>
              <a:rPr lang="en-US"/>
              <a:t>QoS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В малых инсталляциях необходимо не столько ограничить скорость, сколько </a:t>
            </a:r>
            <a:r>
              <a:rPr lang="ru-RU" sz="1400"/>
              <a:t>приоритизировать</a:t>
            </a:r>
            <a:r>
              <a:rPr lang="ru-RU" sz="1400"/>
              <a:t> важный трафик и минимизировать воздействие на него менее важного. 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Выделить наиболее важный трафик и промаркировать его.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Начнем с управляющего трафика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mangle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-port=8291,22 new-connection-mark=</a:t>
            </a:r>
            <a:r>
              <a:rPr lang="en-US" sz="1400">
                <a:solidFill>
                  <a:srgbClr val="00B050"/>
                </a:solidFill>
              </a:rPr>
              <a:t>ManTraff_conn</a:t>
            </a:r>
            <a:r>
              <a:rPr lang="en-US" sz="1400">
                <a:solidFill>
                  <a:srgbClr val="00B050"/>
                </a:solidFill>
              </a:rPr>
              <a:t> passthrough=yes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ManTraff_conn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ManTraff_Packets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SIP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-address-list=</a:t>
            </a:r>
            <a:r>
              <a:rPr lang="en-US" sz="1400">
                <a:solidFill>
                  <a:srgbClr val="00B050"/>
                </a:solidFill>
              </a:rPr>
              <a:t>SIP_External_Servers</a:t>
            </a:r>
            <a:r>
              <a:rPr lang="en-US" sz="1400">
                <a:solidFill>
                  <a:srgbClr val="00B050"/>
                </a:solidFill>
              </a:rPr>
              <a:t> new-connection-mark=</a:t>
            </a:r>
            <a:r>
              <a:rPr lang="en-US" sz="1400">
                <a:solidFill>
                  <a:srgbClr val="00B050"/>
                </a:solidFill>
              </a:rPr>
              <a:t>SIP_Conn</a:t>
            </a:r>
            <a:r>
              <a:rPr lang="en-US" sz="1400">
                <a:solidFill>
                  <a:srgbClr val="00B050"/>
                </a:solidFill>
              </a:rPr>
              <a:t> passthrough=yes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</a:t>
            </a:r>
            <a:r>
              <a:rPr lang="en-US" sz="1400">
                <a:solidFill>
                  <a:srgbClr val="00B050"/>
                </a:solidFill>
              </a:rPr>
              <a:t>SIP_Internal_Servers</a:t>
            </a:r>
            <a:r>
              <a:rPr lang="en-US" sz="1400">
                <a:solidFill>
                  <a:srgbClr val="00B050"/>
                </a:solidFill>
              </a:rPr>
              <a:t>/Clients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-address-list=</a:t>
            </a:r>
            <a:r>
              <a:rPr lang="en-US" sz="1400">
                <a:solidFill>
                  <a:srgbClr val="00B050"/>
                </a:solidFill>
              </a:rPr>
              <a:t>SIP_Internal_Servers</a:t>
            </a:r>
            <a:r>
              <a:rPr lang="en-US" sz="1400">
                <a:solidFill>
                  <a:srgbClr val="00B050"/>
                </a:solidFill>
              </a:rPr>
              <a:t>/Clients new-connection-mark=</a:t>
            </a:r>
            <a:r>
              <a:rPr lang="en-US" sz="1400">
                <a:solidFill>
                  <a:srgbClr val="00B050"/>
                </a:solidFill>
              </a:rPr>
              <a:t>SIP_Conn</a:t>
            </a:r>
            <a:r>
              <a:rPr lang="en-US" sz="1400">
                <a:solidFill>
                  <a:srgbClr val="00B050"/>
                </a:solidFill>
              </a:rPr>
              <a:t> passthrough=yes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-address-list=</a:t>
            </a:r>
            <a:r>
              <a:rPr lang="en-US" sz="1400">
                <a:solidFill>
                  <a:srgbClr val="00B050"/>
                </a:solidFill>
              </a:rPr>
              <a:t>SIP_External_Servers</a:t>
            </a:r>
            <a:endParaRPr lang="ru-RU" sz="1400" b="1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SIP_Conn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SIP_Packets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ru-RU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DNS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-port=53 new-connection-mark=</a:t>
            </a:r>
            <a:r>
              <a:rPr lang="en-US" sz="1400">
                <a:solidFill>
                  <a:srgbClr val="00B050"/>
                </a:solidFill>
              </a:rPr>
              <a:t>DNS_conn</a:t>
            </a:r>
            <a:r>
              <a:rPr lang="en-US" sz="1400">
                <a:solidFill>
                  <a:srgbClr val="00B050"/>
                </a:solidFill>
              </a:rPr>
              <a:t> passthrough=yes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-port=53 new-connection-mark=</a:t>
            </a:r>
            <a:r>
              <a:rPr lang="en-US" sz="1400">
                <a:solidFill>
                  <a:srgbClr val="00B050"/>
                </a:solidFill>
              </a:rPr>
              <a:t>DNS_conn</a:t>
            </a:r>
            <a:r>
              <a:rPr lang="en-US" sz="1400">
                <a:solidFill>
                  <a:srgbClr val="00B050"/>
                </a:solidFill>
              </a:rPr>
              <a:t> passthrough=yes protocol=</a:t>
            </a:r>
            <a:r>
              <a:rPr lang="en-US" sz="1400">
                <a:solidFill>
                  <a:srgbClr val="00B050"/>
                </a:solidFill>
              </a:rPr>
              <a:t>udp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DNS_conn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DNS_Packets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HTTP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-port=80,443 new-connection-mark=</a:t>
            </a:r>
            <a:r>
              <a:rPr lang="en-US" sz="1400">
                <a:solidFill>
                  <a:srgbClr val="00B050"/>
                </a:solidFill>
              </a:rPr>
              <a:t>HTTP_Conn</a:t>
            </a:r>
            <a:r>
              <a:rPr lang="en-US" sz="1400">
                <a:solidFill>
                  <a:srgbClr val="00B050"/>
                </a:solidFill>
              </a:rPr>
              <a:t> passthrough=yes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HTTP_Conn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HTTP_Packets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ru-RU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RDP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-port=3389 new-connection-mark=</a:t>
            </a:r>
            <a:r>
              <a:rPr lang="en-US" sz="1400">
                <a:solidFill>
                  <a:srgbClr val="00B050"/>
                </a:solidFill>
              </a:rPr>
              <a:t>RDP_Conn</a:t>
            </a:r>
            <a:r>
              <a:rPr lang="en-US" sz="1400">
                <a:solidFill>
                  <a:srgbClr val="00B050"/>
                </a:solidFill>
              </a:rPr>
              <a:t> passthrough=yes protocol=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RDP_Conn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RDP_Packets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Весь остальной трафик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action=mark-connection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connection-state=new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connection-mark=no-mark new-connection-mark=</a:t>
            </a:r>
            <a:r>
              <a:rPr lang="en-US" sz="1400">
                <a:solidFill>
                  <a:srgbClr val="00B050"/>
                </a:solidFill>
              </a:rPr>
              <a:t>Other_traff_conn</a:t>
            </a:r>
            <a:r>
              <a:rPr lang="en-US" sz="1400">
                <a:solidFill>
                  <a:srgbClr val="00B050"/>
                </a:solidFill>
              </a:rPr>
              <a:t> passthrough=yes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action=mark-packet chain=</a:t>
            </a:r>
            <a:r>
              <a:rPr lang="en-US" sz="1400">
                <a:solidFill>
                  <a:srgbClr val="00B050"/>
                </a:solidFill>
              </a:rPr>
              <a:t>prerouting</a:t>
            </a:r>
            <a:r>
              <a:rPr lang="en-US" sz="1400">
                <a:solidFill>
                  <a:srgbClr val="00B050"/>
                </a:solidFill>
              </a:rPr>
              <a:t> connection-mark=</a:t>
            </a:r>
            <a:r>
              <a:rPr lang="en-US" sz="1400">
                <a:solidFill>
                  <a:srgbClr val="00B050"/>
                </a:solidFill>
              </a:rPr>
              <a:t>Other_traff_conn</a:t>
            </a:r>
            <a:r>
              <a:rPr lang="en-US" sz="1400">
                <a:solidFill>
                  <a:srgbClr val="00B050"/>
                </a:solidFill>
              </a:rPr>
              <a:t> new-packet-mark=</a:t>
            </a:r>
            <a:r>
              <a:rPr lang="en-US" sz="1400">
                <a:solidFill>
                  <a:srgbClr val="00B050"/>
                </a:solidFill>
              </a:rPr>
              <a:t>Other_traff_packets</a:t>
            </a:r>
            <a:r>
              <a:rPr lang="en-US" sz="1400">
                <a:solidFill>
                  <a:srgbClr val="00B050"/>
                </a:solidFill>
              </a:rPr>
              <a:t> passthrough=no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Для </a:t>
            </a:r>
            <a:r>
              <a:rPr lang="en-US" sz="1400">
                <a:solidFill>
                  <a:schemeClr val="tx1"/>
                </a:solidFill>
              </a:rPr>
              <a:t>SIP </a:t>
            </a:r>
            <a:r>
              <a:rPr lang="ru-RU" sz="1400">
                <a:solidFill>
                  <a:schemeClr val="tx1"/>
                </a:solidFill>
              </a:rPr>
              <a:t>трафика создаем отдельный тип очередей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/queue type add kind=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 name=SIP 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-classifier=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</a:t>
            </a:r>
            <a:r>
              <a:rPr lang="en-US" sz="1400">
                <a:solidFill>
                  <a:srgbClr val="00B050"/>
                </a:solidFill>
              </a:rPr>
              <a:t>address,dst</a:t>
            </a:r>
            <a:r>
              <a:rPr lang="en-US" sz="1400">
                <a:solidFill>
                  <a:srgbClr val="00B050"/>
                </a:solidFill>
              </a:rPr>
              <a:t>-</a:t>
            </a:r>
            <a:r>
              <a:rPr lang="en-US" sz="1400">
                <a:solidFill>
                  <a:srgbClr val="00B050"/>
                </a:solidFill>
              </a:rPr>
              <a:t>address,src</a:t>
            </a:r>
            <a:r>
              <a:rPr lang="en-US" sz="1400">
                <a:solidFill>
                  <a:srgbClr val="00B050"/>
                </a:solidFill>
              </a:rPr>
              <a:t>-</a:t>
            </a:r>
            <a:r>
              <a:rPr lang="en-US" sz="1400">
                <a:solidFill>
                  <a:srgbClr val="00B050"/>
                </a:solidFill>
              </a:rPr>
              <a:t>port,dst</a:t>
            </a:r>
            <a:r>
              <a:rPr lang="en-US" sz="1400">
                <a:solidFill>
                  <a:srgbClr val="00B050"/>
                </a:solidFill>
              </a:rPr>
              <a:t>-port pcq-dst-address6-mask=128 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-rate=</a:t>
            </a:r>
            <a:r>
              <a:rPr lang="ru-RU" sz="1400">
                <a:solidFill>
                  <a:srgbClr val="00B050"/>
                </a:solidFill>
              </a:rPr>
              <a:t>160</a:t>
            </a:r>
            <a:r>
              <a:rPr lang="en-US" sz="1400">
                <a:solidFill>
                  <a:srgbClr val="00B050"/>
                </a:solidFill>
              </a:rPr>
              <a:t>k pcq-src-address6-mask=128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-limit=10KiB</a:t>
            </a: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Создаем простейшую очередь с приоритетами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/queue simple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name=ISP1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total-max-limit="$</a:t>
            </a:r>
            <a:r>
              <a:rPr lang="en-US" sz="1400">
                <a:solidFill>
                  <a:srgbClr val="00B050"/>
                </a:solidFill>
              </a:rPr>
              <a:t>InetSpeed</a:t>
            </a:r>
            <a:r>
              <a:rPr lang="en-US" sz="1400">
                <a:solidFill>
                  <a:srgbClr val="00B050"/>
                </a:solidFill>
              </a:rPr>
              <a:t>"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name=SIP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SIP_Packets</a:t>
            </a:r>
            <a:r>
              <a:rPr lang="en-US" sz="1400">
                <a:solidFill>
                  <a:srgbClr val="00B050"/>
                </a:solidFill>
              </a:rPr>
              <a:t> parent=ISP1 priority=1/1 total-queue=SIP total-max-limit=10M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</a:t>
            </a:r>
            <a:r>
              <a:rPr lang="en-US" sz="1400">
                <a:solidFill>
                  <a:srgbClr val="00B050"/>
                </a:solidFill>
              </a:rPr>
              <a:t>ManTraff</a:t>
            </a:r>
            <a:r>
              <a:rPr lang="en-US" sz="1400">
                <a:solidFill>
                  <a:srgbClr val="00B050"/>
                </a:solidFill>
              </a:rPr>
              <a:t>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ManTraff_Packets</a:t>
            </a:r>
            <a:r>
              <a:rPr lang="en-US" sz="1400">
                <a:solidFill>
                  <a:srgbClr val="00B050"/>
                </a:solidFill>
              </a:rPr>
              <a:t> parent=ISP1 priority=2/2 total-max-limit=10M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5. </a:t>
            </a:r>
            <a:r>
              <a:rPr lang="ru-RU"/>
              <a:t>Минимальная настройка </a:t>
            </a:r>
            <a:r>
              <a:rPr lang="en-US"/>
              <a:t>QoS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name=DNS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DNS_Packets</a:t>
            </a:r>
            <a:r>
              <a:rPr lang="en-US" sz="1400">
                <a:solidFill>
                  <a:srgbClr val="00B050"/>
                </a:solidFill>
              </a:rPr>
              <a:t> parent=ISP1 priority=3/3 total-max-limit=10M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name=RDP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RDP_Packets</a:t>
            </a:r>
            <a:r>
              <a:rPr lang="en-US" sz="1400">
                <a:solidFill>
                  <a:srgbClr val="00B050"/>
                </a:solidFill>
              </a:rPr>
              <a:t> parent=ISP1 priority=4/4 total-queue=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-download-default total-max-limit=10M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name=HTTP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HTTP_Packets</a:t>
            </a:r>
            <a:r>
              <a:rPr lang="en-US" sz="1400">
                <a:solidFill>
                  <a:srgbClr val="00B050"/>
                </a:solidFill>
              </a:rPr>
              <a:t> parent=ISP1 priority=6/6 total-queue=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-download-default total-max-limit=10M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=ether1 name=Other target=bridge</a:t>
            </a:r>
            <a:r>
              <a:rPr lang="ru-RU" sz="1400">
                <a:solidFill>
                  <a:srgbClr val="00B050"/>
                </a:solidFill>
              </a:rPr>
              <a:t>1 </a:t>
            </a:r>
            <a:r>
              <a:rPr lang="en-US" sz="1400">
                <a:solidFill>
                  <a:srgbClr val="00B050"/>
                </a:solidFill>
              </a:rPr>
              <a:t>packet-marks=</a:t>
            </a:r>
            <a:r>
              <a:rPr lang="en-US" sz="1400">
                <a:solidFill>
                  <a:srgbClr val="00B050"/>
                </a:solidFill>
              </a:rPr>
              <a:t>Other_traff_packets</a:t>
            </a:r>
            <a:r>
              <a:rPr lang="en-US" sz="1400">
                <a:solidFill>
                  <a:srgbClr val="00B050"/>
                </a:solidFill>
              </a:rPr>
              <a:t> parent=ISP1 priority=</a:t>
            </a:r>
            <a:r>
              <a:rPr lang="ru-RU" sz="1400">
                <a:solidFill>
                  <a:srgbClr val="00B050"/>
                </a:solidFill>
              </a:rPr>
              <a:t>7</a:t>
            </a: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ru-RU" sz="1400">
                <a:solidFill>
                  <a:srgbClr val="00B050"/>
                </a:solidFill>
              </a:rPr>
              <a:t>7 </a:t>
            </a:r>
            <a:r>
              <a:rPr lang="en-US" sz="1400">
                <a:solidFill>
                  <a:srgbClr val="00B050"/>
                </a:solidFill>
              </a:rPr>
              <a:t>total-queue=</a:t>
            </a:r>
            <a:r>
              <a:rPr lang="en-US" sz="1400">
                <a:solidFill>
                  <a:srgbClr val="00B050"/>
                </a:solidFill>
              </a:rPr>
              <a:t>pcq</a:t>
            </a:r>
            <a:r>
              <a:rPr lang="en-US" sz="1400">
                <a:solidFill>
                  <a:srgbClr val="00B050"/>
                </a:solidFill>
              </a:rPr>
              <a:t>-download-default total-max-limit=10M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Как этим пользоваться?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Во всех очередях изменить параметр</a:t>
            </a:r>
            <a:r>
              <a:rPr lang="en-US" sz="1400">
                <a:solidFill>
                  <a:srgbClr val="00B050"/>
                </a:solidFill>
              </a:rPr>
              <a:t> total-max-limit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ru-RU" sz="1400">
                <a:solidFill>
                  <a:srgbClr val="000000"/>
                </a:solidFill>
              </a:rPr>
              <a:t>параметр на значение вашей скорости канала. По умолчанию 10 </a:t>
            </a:r>
            <a:r>
              <a:rPr lang="ru-RU" sz="1400">
                <a:solidFill>
                  <a:srgbClr val="000000"/>
                </a:solidFill>
              </a:rPr>
              <a:t>мбит</a:t>
            </a:r>
            <a:r>
              <a:rPr lang="en-US" sz="1400">
                <a:solidFill>
                  <a:srgbClr val="000000"/>
                </a:solidFill>
              </a:rPr>
              <a:t>/c</a:t>
            </a:r>
            <a:r>
              <a:rPr lang="ru-RU" sz="1400">
                <a:solidFill>
                  <a:srgbClr val="000000"/>
                </a:solidFill>
              </a:rPr>
              <a:t>. Работает на симметричных каналов.</a:t>
            </a:r>
            <a:endParaRPr lang="en-US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1. Трудно представить современный офис без удаленного доступа, а значит без </a:t>
            </a:r>
            <a:r>
              <a:rPr lang="en-US" sz="1400"/>
              <a:t>VPN</a:t>
            </a:r>
            <a:r>
              <a:rPr lang="ru-RU" sz="1400"/>
              <a:t>.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Настроить </a:t>
            </a:r>
            <a:r>
              <a:rPr lang="en-US" sz="1400">
                <a:solidFill>
                  <a:schemeClr val="tx1"/>
                </a:solidFill>
              </a:rPr>
              <a:t>VPN </a:t>
            </a:r>
            <a:r>
              <a:rPr lang="ru-RU" sz="1400">
                <a:solidFill>
                  <a:schemeClr val="tx1"/>
                </a:solidFill>
              </a:rPr>
              <a:t>сервер. Самый простой и универсальный протокол для запуска </a:t>
            </a:r>
            <a:r>
              <a:rPr lang="en-US" sz="1400">
                <a:solidFill>
                  <a:schemeClr val="tx1"/>
                </a:solidFill>
              </a:rPr>
              <a:t>L2TP over IPSec</a:t>
            </a:r>
            <a:r>
              <a:rPr lang="ru-RU" sz="1400">
                <a:solidFill>
                  <a:schemeClr val="tx1"/>
                </a:solidFill>
              </a:rPr>
              <a:t>. Начнем с подготовки: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/interface list add name=VPN_L2TP_Users comment="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”;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pool add name="</a:t>
            </a:r>
            <a:r>
              <a:rPr lang="en-US" sz="1400">
                <a:solidFill>
                  <a:srgbClr val="00B050"/>
                </a:solidFill>
              </a:rPr>
              <a:t>VPN_Users</a:t>
            </a:r>
            <a:r>
              <a:rPr lang="en-US" sz="1400">
                <a:solidFill>
                  <a:srgbClr val="00B050"/>
                </a:solidFill>
              </a:rPr>
              <a:t>" ranges=</a:t>
            </a:r>
            <a:r>
              <a:rPr lang="ru-RU" sz="1400">
                <a:solidFill>
                  <a:srgbClr val="00B050"/>
                </a:solidFill>
              </a:rPr>
              <a:t>10.255.255</a:t>
            </a:r>
            <a:r>
              <a:rPr lang="en-US" sz="1400">
                <a:solidFill>
                  <a:srgbClr val="00B050"/>
                </a:solidFill>
              </a:rPr>
              <a:t>.0/24 comment="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";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ppp</a:t>
            </a:r>
            <a:r>
              <a:rPr lang="en-US" sz="1400">
                <a:solidFill>
                  <a:srgbClr val="00B050"/>
                </a:solidFill>
              </a:rPr>
              <a:t> profile add name=L2TP_Profiles local-address=</a:t>
            </a:r>
            <a:r>
              <a:rPr lang="ru-RU" sz="1400">
                <a:solidFill>
                  <a:srgbClr val="00B050"/>
                </a:solidFill>
              </a:rPr>
              <a:t>10.255.255</a:t>
            </a:r>
            <a:r>
              <a:rPr lang="en-US" sz="1400">
                <a:solidFill>
                  <a:srgbClr val="00B050"/>
                </a:solidFill>
              </a:rPr>
              <a:t>.1 remote-address=</a:t>
            </a:r>
            <a:r>
              <a:rPr lang="en-US" sz="1400">
                <a:solidFill>
                  <a:srgbClr val="00B050"/>
                </a:solidFill>
              </a:rPr>
              <a:t>VPN_Users</a:t>
            </a:r>
            <a:r>
              <a:rPr lang="en-US" sz="1400">
                <a:solidFill>
                  <a:srgbClr val="00B050"/>
                </a:solidFill>
              </a:rPr>
              <a:t> address-list=VPN_L2TP_Users interface-list=VPN_L2TP_Users change-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-</a:t>
            </a:r>
            <a:r>
              <a:rPr lang="en-US" sz="1400">
                <a:solidFill>
                  <a:srgbClr val="00B050"/>
                </a:solidFill>
              </a:rPr>
              <a:t>mss</a:t>
            </a:r>
            <a:r>
              <a:rPr lang="en-US" sz="1400">
                <a:solidFill>
                  <a:srgbClr val="00B050"/>
                </a:solidFill>
              </a:rPr>
              <a:t>=yes use-compression=no use-encryption=no only-one=yes;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49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Запускаем сам сервер: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/interface l2tp-server server set enabled=yes default-profile=L2TP_Profiles authentication=mschap2 use-</a:t>
            </a:r>
            <a:r>
              <a:rPr lang="en-US" sz="1400">
                <a:solidFill>
                  <a:srgbClr val="00B050"/>
                </a:solidFill>
              </a:rPr>
              <a:t>ipsec</a:t>
            </a:r>
            <a:r>
              <a:rPr lang="en-US" sz="1400">
                <a:solidFill>
                  <a:srgbClr val="00B050"/>
                </a:solidFill>
              </a:rPr>
              <a:t>=required </a:t>
            </a:r>
            <a:r>
              <a:rPr lang="en-US" sz="1400">
                <a:solidFill>
                  <a:srgbClr val="00B050"/>
                </a:solidFill>
              </a:rPr>
              <a:t>ipsec</a:t>
            </a:r>
            <a:r>
              <a:rPr lang="en-US" sz="1400">
                <a:solidFill>
                  <a:srgbClr val="00B050"/>
                </a:solidFill>
              </a:rPr>
              <a:t>-secret="$VPNPSK" caller-id-type=number;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Firewall</a:t>
            </a:r>
            <a:r>
              <a:rPr lang="ru-RU" sz="1400">
                <a:solidFill>
                  <a:schemeClr val="tx1"/>
                </a:solidFill>
              </a:rPr>
              <a:t>, настраиваем разрешающие правила: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filter{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      add chain=input action=accept protocol=</a:t>
            </a:r>
            <a:r>
              <a:rPr lang="en-US" sz="1400">
                <a:solidFill>
                  <a:srgbClr val="00B050"/>
                </a:solidFill>
              </a:rPr>
              <a:t>udp</a:t>
            </a:r>
            <a:r>
              <a:rPr lang="en-US" sz="1400">
                <a:solidFill>
                  <a:srgbClr val="00B050"/>
                </a:solidFill>
              </a:rPr>
              <a:t> port=1701,500,4500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place-before=[find where comment="drop all not coming from LAN"] comment="Allow port for L2TP server"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        add chain=input action=accept protocol=</a:t>
            </a:r>
            <a:r>
              <a:rPr lang="en-US" sz="1400">
                <a:solidFill>
                  <a:srgbClr val="00B050"/>
                </a:solidFill>
              </a:rPr>
              <a:t>ipsec-esp</a:t>
            </a:r>
            <a:r>
              <a:rPr lang="en-US" sz="1400">
                <a:solidFill>
                  <a:srgbClr val="00B050"/>
                </a:solidFill>
              </a:rPr>
              <a:t> place-before=[find where comment="drop all not coming from LAN"]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comment="Allow </a:t>
            </a:r>
            <a:r>
              <a:rPr lang="en-US" sz="1400">
                <a:solidFill>
                  <a:srgbClr val="00B050"/>
                </a:solidFill>
              </a:rPr>
              <a:t>esp</a:t>
            </a:r>
            <a:r>
              <a:rPr lang="en-US" sz="1400">
                <a:solidFill>
                  <a:srgbClr val="00B050"/>
                </a:solidFill>
              </a:rPr>
              <a:t> protocol for L2TP/</a:t>
            </a:r>
            <a:r>
              <a:rPr lang="en-US" sz="1400">
                <a:solidFill>
                  <a:srgbClr val="00B050"/>
                </a:solidFill>
              </a:rPr>
              <a:t>Ipsec</a:t>
            </a:r>
            <a:r>
              <a:rPr lang="en-US" sz="1400">
                <a:solidFill>
                  <a:srgbClr val="00B050"/>
                </a:solidFill>
              </a:rPr>
              <a:t> server"</a:t>
            </a:r>
            <a:endParaRPr/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1.</a:t>
            </a:r>
            <a:r>
              <a:rPr lang="ru-RU"/>
              <a:t> </a:t>
            </a:r>
            <a:r>
              <a:rPr lang="en-US"/>
              <a:t>Default config by </a:t>
            </a:r>
            <a:r>
              <a:rPr lang="en-US"/>
              <a:t>Mikrotik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304036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Создание </a:t>
            </a:r>
            <a:r>
              <a:rPr lang="en-US" sz="1400">
                <a:solidFill>
                  <a:schemeClr val="tx1"/>
                </a:solidFill>
              </a:rPr>
              <a:t>VPN </a:t>
            </a:r>
            <a:r>
              <a:rPr lang="ru-RU" sz="1400">
                <a:solidFill>
                  <a:schemeClr val="tx1"/>
                </a:solidFill>
              </a:rPr>
              <a:t>пользователя: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ppp</a:t>
            </a:r>
            <a:r>
              <a:rPr lang="en-US" sz="1400">
                <a:solidFill>
                  <a:srgbClr val="00B050"/>
                </a:solidFill>
              </a:rPr>
              <a:t> secret add name=user1 password=passuser1 profile=L2TP_Profiles service=l2tp</a:t>
            </a:r>
            <a:endParaRPr lang="ru-RU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2264572" y="2219423"/>
            <a:ext cx="1883233" cy="2193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2</a:t>
            </a:r>
            <a:r>
              <a:rPr lang="en-US" sz="1400"/>
              <a:t>. </a:t>
            </a:r>
            <a:r>
              <a:rPr lang="ru-RU" sz="1400"/>
              <a:t>У каждого пользователя офиса имеется от 1 до 3 мобильных устройств, работающих с </a:t>
            </a:r>
            <a:r>
              <a:rPr lang="en-US" sz="1400"/>
              <a:t>WiFi</a:t>
            </a:r>
            <a:r>
              <a:rPr lang="en-US" sz="1400"/>
              <a:t>. </a:t>
            </a:r>
            <a:r>
              <a:rPr lang="ru-RU" sz="1400"/>
              <a:t>Нам нужна </a:t>
            </a:r>
            <a:r>
              <a:rPr lang="en-US" sz="1400"/>
              <a:t>WiFi</a:t>
            </a:r>
            <a:r>
              <a:rPr lang="en-US" sz="1400"/>
              <a:t> </a:t>
            </a:r>
            <a:r>
              <a:rPr lang="ru-RU" sz="1400"/>
              <a:t>сеть на всей территории компании</a:t>
            </a:r>
            <a:r>
              <a:rPr lang="ru-RU" sz="1400">
                <a:solidFill>
                  <a:schemeClr val="tx1"/>
                </a:solidFill>
              </a:rPr>
              <a:t>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Настроить </a:t>
            </a:r>
            <a:r>
              <a:rPr lang="en-US" sz="1400">
                <a:solidFill>
                  <a:schemeClr val="tx1"/>
                </a:solidFill>
              </a:rPr>
              <a:t>CAPsMAN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и использовать несколько </a:t>
            </a:r>
            <a:r>
              <a:rPr lang="en-US" sz="1400">
                <a:solidFill>
                  <a:schemeClr val="tx1"/>
                </a:solidFill>
              </a:rPr>
              <a:t>WiFi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точек</a:t>
            </a:r>
            <a:r>
              <a:rPr lang="en-US" sz="1400">
                <a:solidFill>
                  <a:schemeClr val="tx1"/>
                </a:solidFill>
              </a:rPr>
              <a:t>. </a:t>
            </a:r>
            <a:r>
              <a:rPr lang="ru-RU" sz="1400">
                <a:solidFill>
                  <a:schemeClr val="tx1"/>
                </a:solidFill>
              </a:rPr>
              <a:t>Начнем с частот: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channel {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band=2ghz-g/n control-channel-width=20mhz extension-channel=disabled frequency=2412,2437,2462 name=2.4Channels reselect-interval=1d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-power=20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band=5ghz-n/ac control-channel-width=20mhz extension-channel=Ce frequency=5180,5220,5260,5300,5680,5745,5785 name=5Channels reselect-interval=1d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-power=2</a:t>
            </a:r>
            <a:r>
              <a:rPr lang="ru-RU" sz="1400">
                <a:solidFill>
                  <a:srgbClr val="00B050"/>
                </a:solidFill>
              </a:rPr>
              <a:t>0</a:t>
            </a:r>
            <a:r>
              <a:rPr lang="en-US" sz="1400">
                <a:solidFill>
                  <a:srgbClr val="00B050"/>
                </a:solidFill>
              </a:rPr>
              <a:t> skip-</a:t>
            </a:r>
            <a:r>
              <a:rPr lang="en-US" sz="1400">
                <a:solidFill>
                  <a:srgbClr val="00B050"/>
                </a:solidFill>
              </a:rPr>
              <a:t>dfs</a:t>
            </a:r>
            <a:r>
              <a:rPr lang="en-US" sz="1400">
                <a:solidFill>
                  <a:srgbClr val="00B050"/>
                </a:solidFill>
              </a:rPr>
              <a:t>-channels=yes</a:t>
            </a:r>
            <a:endParaRPr/>
          </a:p>
          <a:p>
            <a:pPr marL="0" indent="0">
              <a:spcBef>
                <a:spcPts val="300"/>
              </a:spcBef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 lang="ru-RU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Настроим модуляции: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rates add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name=</a:t>
            </a:r>
            <a:r>
              <a:rPr lang="en-US" sz="1400">
                <a:solidFill>
                  <a:srgbClr val="00B050"/>
                </a:solidFill>
              </a:rPr>
              <a:t>StandartDataRates</a:t>
            </a:r>
            <a:r>
              <a:rPr lang="en-US" sz="1400">
                <a:solidFill>
                  <a:srgbClr val="00B050"/>
                </a:solidFill>
              </a:rPr>
              <a:t> basic=1Mbps,6Mbps </a:t>
            </a:r>
            <a:r>
              <a:rPr lang="en-US" sz="1400">
                <a:solidFill>
                  <a:srgbClr val="00B050"/>
                </a:solidFill>
              </a:rPr>
              <a:t>ht</a:t>
            </a:r>
            <a:r>
              <a:rPr lang="en-US" sz="1400">
                <a:solidFill>
                  <a:srgbClr val="00B050"/>
                </a:solidFill>
              </a:rPr>
              <a:t>-basic-</a:t>
            </a:r>
            <a:r>
              <a:rPr lang="en-US" sz="1400">
                <a:solidFill>
                  <a:srgbClr val="00B050"/>
                </a:solidFill>
              </a:rPr>
              <a:t>mcs</a:t>
            </a:r>
            <a:r>
              <a:rPr lang="en-US" sz="1400">
                <a:solidFill>
                  <a:srgbClr val="00B050"/>
                </a:solidFill>
              </a:rPr>
              <a:t>=mcs-0,mcs-1,mcs-2,mcs-3,mcs-4,mcs-5,mcs-6,mcs-7 </a:t>
            </a:r>
            <a:r>
              <a:rPr lang="en-US" sz="1400">
                <a:solidFill>
                  <a:srgbClr val="00B050"/>
                </a:solidFill>
              </a:rPr>
              <a:t>ht</a:t>
            </a:r>
            <a:r>
              <a:rPr lang="en-US" sz="1400">
                <a:solidFill>
                  <a:srgbClr val="00B050"/>
                </a:solidFill>
              </a:rPr>
              <a:t>-supported-</a:t>
            </a:r>
            <a:r>
              <a:rPr lang="en-US" sz="1400">
                <a:solidFill>
                  <a:srgbClr val="00B050"/>
                </a:solidFill>
              </a:rPr>
              <a:t>mcs</a:t>
            </a:r>
            <a:r>
              <a:rPr lang="en-US" sz="1400">
                <a:solidFill>
                  <a:srgbClr val="00B050"/>
                </a:solidFill>
              </a:rPr>
              <a:t>="mcs-0,mcs-1,mcs-2,mcs-3,mcs-4,mcs-5,mcs-6,mcs-7,mcs-8,mcs-9,mcs-10,mcs-11,mcs-12,mcs-13,mcs-14,mcs-15" supported="1Mbps,2Mbps,5.5Mbps,11Mbps,6Mbps,9Mbps,12Mbps,18Mbps,24Mbps,36Mbps,48Mbps,54Mbps" </a:t>
            </a:r>
            <a:r>
              <a:rPr lang="en-US" sz="1400">
                <a:solidFill>
                  <a:srgbClr val="00B050"/>
                </a:solidFill>
              </a:rPr>
              <a:t>vht</a:t>
            </a:r>
            <a:r>
              <a:rPr lang="en-US" sz="1400">
                <a:solidFill>
                  <a:srgbClr val="00B050"/>
                </a:solidFill>
              </a:rPr>
              <a:t>-basic-</a:t>
            </a:r>
            <a:r>
              <a:rPr lang="en-US" sz="1400">
                <a:solidFill>
                  <a:srgbClr val="00B050"/>
                </a:solidFill>
              </a:rPr>
              <a:t>mcs</a:t>
            </a:r>
            <a:r>
              <a:rPr lang="en-US" sz="1400">
                <a:solidFill>
                  <a:srgbClr val="00B050"/>
                </a:solidFill>
              </a:rPr>
              <a:t>=mcs0-7 </a:t>
            </a:r>
            <a:r>
              <a:rPr lang="en-US" sz="1400">
                <a:solidFill>
                  <a:srgbClr val="00B050"/>
                </a:solidFill>
              </a:rPr>
              <a:t>vht</a:t>
            </a:r>
            <a:r>
              <a:rPr lang="en-US" sz="1400">
                <a:solidFill>
                  <a:srgbClr val="00B050"/>
                </a:solidFill>
              </a:rPr>
              <a:t>-supported-</a:t>
            </a:r>
            <a:r>
              <a:rPr lang="en-US" sz="1400">
                <a:solidFill>
                  <a:srgbClr val="00B050"/>
                </a:solidFill>
              </a:rPr>
              <a:t>mcs</a:t>
            </a:r>
            <a:r>
              <a:rPr lang="en-US" sz="1400">
                <a:solidFill>
                  <a:srgbClr val="00B050"/>
                </a:solidFill>
              </a:rPr>
              <a:t>=mcs0-9,mcs0-9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Настроим профиль безопасности: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security add authentication-types=wpa2-psk encryption=</a:t>
            </a:r>
            <a:r>
              <a:rPr lang="en-US" sz="1400">
                <a:solidFill>
                  <a:srgbClr val="00B050"/>
                </a:solidFill>
              </a:rPr>
              <a:t>aes-ccm</a:t>
            </a:r>
            <a:r>
              <a:rPr lang="en-US" sz="1400">
                <a:solidFill>
                  <a:srgbClr val="00B050"/>
                </a:solidFill>
              </a:rPr>
              <a:t> group-encryption=</a:t>
            </a:r>
            <a:r>
              <a:rPr lang="en-US" sz="1400">
                <a:solidFill>
                  <a:srgbClr val="00B050"/>
                </a:solidFill>
              </a:rPr>
              <a:t>aes-ccm</a:t>
            </a:r>
            <a:r>
              <a:rPr lang="en-US" sz="1400">
                <a:solidFill>
                  <a:srgbClr val="00B050"/>
                </a:solidFill>
              </a:rPr>
              <a:t> disable-</a:t>
            </a:r>
            <a:r>
              <a:rPr lang="en-US" sz="1400">
                <a:solidFill>
                  <a:srgbClr val="00B050"/>
                </a:solidFill>
              </a:rPr>
              <a:t>pmkid</a:t>
            </a:r>
            <a:r>
              <a:rPr lang="en-US" sz="1400">
                <a:solidFill>
                  <a:srgbClr val="00B050"/>
                </a:solidFill>
              </a:rPr>
              <a:t>=yes name=</a:t>
            </a:r>
            <a:r>
              <a:rPr lang="en-US" sz="1400">
                <a:solidFill>
                  <a:srgbClr val="00B050"/>
                </a:solidFill>
              </a:rPr>
              <a:t>OfficeNetPass</a:t>
            </a:r>
            <a:r>
              <a:rPr lang="en-US" sz="1400">
                <a:solidFill>
                  <a:srgbClr val="00B050"/>
                </a:solidFill>
              </a:rPr>
              <a:t> passphrase="$</a:t>
            </a:r>
            <a:r>
              <a:rPr lang="en-US" sz="1400">
                <a:solidFill>
                  <a:srgbClr val="00B050"/>
                </a:solidFill>
              </a:rPr>
              <a:t>PassOffice</a:t>
            </a:r>
            <a:r>
              <a:rPr lang="en-US" sz="1400">
                <a:solidFill>
                  <a:srgbClr val="00B050"/>
                </a:solidFill>
              </a:rPr>
              <a:t>"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Настроим </a:t>
            </a:r>
            <a:r>
              <a:rPr lang="en-US" sz="1400">
                <a:solidFill>
                  <a:schemeClr val="tx1"/>
                </a:solidFill>
              </a:rPr>
              <a:t>access list </a:t>
            </a:r>
            <a:r>
              <a:rPr lang="ru-RU" sz="1400">
                <a:solidFill>
                  <a:schemeClr val="tx1"/>
                </a:solidFill>
              </a:rPr>
              <a:t>для переключения между точками: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access-list 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action=accept allow-signal-out-of-range=</a:t>
            </a:r>
            <a:r>
              <a:rPr lang="ru-RU" sz="1400">
                <a:solidFill>
                  <a:srgbClr val="00B050"/>
                </a:solidFill>
              </a:rPr>
              <a:t>5</a:t>
            </a:r>
            <a:r>
              <a:rPr lang="en-US" sz="1400">
                <a:solidFill>
                  <a:srgbClr val="00B050"/>
                </a:solidFill>
              </a:rPr>
              <a:t>s disabled=no interface=any mac-address=00:00:00:00:00:00 signal-range=-</a:t>
            </a:r>
            <a:r>
              <a:rPr lang="ru-RU" sz="1400">
                <a:solidFill>
                  <a:srgbClr val="00B050"/>
                </a:solidFill>
              </a:rPr>
              <a:t>7</a:t>
            </a:r>
            <a:r>
              <a:rPr lang="en-US" sz="1400">
                <a:solidFill>
                  <a:srgbClr val="00B050"/>
                </a:solidFill>
              </a:rPr>
              <a:t>5..0 </a:t>
            </a:r>
            <a:r>
              <a:rPr lang="en-US" sz="1400">
                <a:solidFill>
                  <a:srgbClr val="00B050"/>
                </a:solidFill>
              </a:rPr>
              <a:t>ssid-regexp</a:t>
            </a:r>
            <a:r>
              <a:rPr lang="en-US" sz="1400">
                <a:solidFill>
                  <a:srgbClr val="00B050"/>
                </a:solidFill>
              </a:rPr>
              <a:t>=""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action=reject allow-signal-out-of-range=always disabled=no interface=any mac-address=00:00:00:00:00:00 signal-range=-120..120 </a:t>
            </a:r>
            <a:r>
              <a:rPr lang="en-US" sz="1400">
                <a:solidFill>
                  <a:srgbClr val="00B050"/>
                </a:solidFill>
              </a:rPr>
              <a:t>ssid-regexp</a:t>
            </a:r>
            <a:r>
              <a:rPr lang="en-US" sz="1400">
                <a:solidFill>
                  <a:srgbClr val="00B050"/>
                </a:solidFill>
              </a:rPr>
              <a:t>=""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}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Настроим правила потока трафика: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 add client-to-client-forwarding=yes local-forwarding=yes name=</a:t>
            </a:r>
            <a:r>
              <a:rPr lang="en-US" sz="1400">
                <a:solidFill>
                  <a:srgbClr val="00B050"/>
                </a:solidFill>
              </a:rPr>
              <a:t>OfficeNet</a:t>
            </a:r>
            <a:endParaRPr lang="en-US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Создадим сами конфигурации для применения на </a:t>
            </a:r>
            <a:r>
              <a:rPr lang="en-US" sz="1400">
                <a:solidFill>
                  <a:schemeClr val="tx1"/>
                </a:solidFill>
              </a:rPr>
              <a:t>WiFi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точках: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configuration 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channel=2.4Channels country=russia3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=</a:t>
            </a:r>
            <a:r>
              <a:rPr lang="en-US" sz="1400">
                <a:solidFill>
                  <a:srgbClr val="00B050"/>
                </a:solidFill>
              </a:rPr>
              <a:t>OfficeNet</a:t>
            </a:r>
            <a:r>
              <a:rPr lang="en-US" sz="1400">
                <a:solidFill>
                  <a:srgbClr val="00B050"/>
                </a:solidFill>
              </a:rPr>
              <a:t> distance=indoors guard-interval=long max-</a:t>
            </a:r>
            <a:r>
              <a:rPr lang="en-US" sz="1400">
                <a:solidFill>
                  <a:srgbClr val="00B050"/>
                </a:solidFill>
              </a:rPr>
              <a:t>sta</a:t>
            </a:r>
            <a:r>
              <a:rPr lang="en-US" sz="1400">
                <a:solidFill>
                  <a:srgbClr val="00B050"/>
                </a:solidFill>
              </a:rPr>
              <a:t>-count=32 mode=ap multicast-helper=default name=OfficeNet2 rates=</a:t>
            </a:r>
            <a:r>
              <a:rPr lang="en-US" sz="1400">
                <a:solidFill>
                  <a:srgbClr val="00B050"/>
                </a:solidFill>
              </a:rPr>
              <a:t>StandartDataRates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rx</a:t>
            </a:r>
            <a:r>
              <a:rPr lang="en-US" sz="1400">
                <a:solidFill>
                  <a:srgbClr val="00B050"/>
                </a:solidFill>
              </a:rPr>
              <a:t>-chains=0,1 security=</a:t>
            </a:r>
            <a:r>
              <a:rPr lang="en-US" sz="1400">
                <a:solidFill>
                  <a:srgbClr val="00B050"/>
                </a:solidFill>
              </a:rPr>
              <a:t>OfficeNetPass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ssid</a:t>
            </a:r>
            <a:r>
              <a:rPr lang="en-US" sz="1400">
                <a:solidFill>
                  <a:srgbClr val="00B050"/>
                </a:solidFill>
              </a:rPr>
              <a:t>="$SSIDOffice-2.4Ghz"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-chains=0,1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channel=5Channels country=russia3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=</a:t>
            </a:r>
            <a:r>
              <a:rPr lang="en-US" sz="1400">
                <a:solidFill>
                  <a:srgbClr val="00B050"/>
                </a:solidFill>
              </a:rPr>
              <a:t>OfficeNet</a:t>
            </a:r>
            <a:r>
              <a:rPr lang="en-US" sz="1400">
                <a:solidFill>
                  <a:srgbClr val="00B050"/>
                </a:solidFill>
              </a:rPr>
              <a:t> distance=indoors guard-interval=long max-</a:t>
            </a:r>
            <a:r>
              <a:rPr lang="en-US" sz="1400">
                <a:solidFill>
                  <a:srgbClr val="00B050"/>
                </a:solidFill>
              </a:rPr>
              <a:t>sta</a:t>
            </a:r>
            <a:r>
              <a:rPr lang="en-US" sz="1400">
                <a:solidFill>
                  <a:srgbClr val="00B050"/>
                </a:solidFill>
              </a:rPr>
              <a:t>-count=32 mode=ap multicast-helper=default name=OfficeNet5 rates=</a:t>
            </a:r>
            <a:r>
              <a:rPr lang="en-US" sz="1400">
                <a:solidFill>
                  <a:srgbClr val="00B050"/>
                </a:solidFill>
              </a:rPr>
              <a:t>StandartDataRates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rx</a:t>
            </a:r>
            <a:r>
              <a:rPr lang="en-US" sz="1400">
                <a:solidFill>
                  <a:srgbClr val="00B050"/>
                </a:solidFill>
              </a:rPr>
              <a:t>-chains=0,1 security=</a:t>
            </a:r>
            <a:r>
              <a:rPr lang="en-US" sz="1400">
                <a:solidFill>
                  <a:srgbClr val="00B050"/>
                </a:solidFill>
              </a:rPr>
              <a:t>OfficeNetPass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ssid</a:t>
            </a:r>
            <a:r>
              <a:rPr lang="en-US" sz="1400">
                <a:solidFill>
                  <a:srgbClr val="00B050"/>
                </a:solidFill>
              </a:rPr>
              <a:t>="$SSIDOffice-5Ghz"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-chains=0,1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Настраиваем </a:t>
            </a:r>
            <a:r>
              <a:rPr lang="ru-RU" sz="1400">
                <a:solidFill>
                  <a:schemeClr val="tx1"/>
                </a:solidFill>
              </a:rPr>
              <a:t>автоконфигурацию</a:t>
            </a:r>
            <a:r>
              <a:rPr lang="ru-RU" sz="1400">
                <a:solidFill>
                  <a:schemeClr val="tx1"/>
                </a:solidFill>
              </a:rPr>
              <a:t> в сети: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provisioning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action=create-disabled </a:t>
            </a:r>
            <a:r>
              <a:rPr lang="en-US" sz="1400">
                <a:solidFill>
                  <a:srgbClr val="00B050"/>
                </a:solidFill>
              </a:rPr>
              <a:t>hw</a:t>
            </a:r>
            <a:r>
              <a:rPr lang="en-US" sz="1400">
                <a:solidFill>
                  <a:srgbClr val="00B050"/>
                </a:solidFill>
              </a:rPr>
              <a:t>-supported-modes=</a:t>
            </a:r>
            <a:r>
              <a:rPr lang="en-US" sz="1400">
                <a:solidFill>
                  <a:srgbClr val="00B050"/>
                </a:solidFill>
              </a:rPr>
              <a:t>gn</a:t>
            </a:r>
            <a:r>
              <a:rPr lang="en-US" sz="1400">
                <a:solidFill>
                  <a:srgbClr val="00B050"/>
                </a:solidFill>
              </a:rPr>
              <a:t> master-configuration= </a:t>
            </a:r>
            <a:r>
              <a:rPr lang="en-US" sz="1400">
                <a:solidFill>
                  <a:srgbClr val="00B050"/>
                </a:solidFill>
              </a:rPr>
              <a:t>OfficeNet</a:t>
            </a:r>
            <a:r>
              <a:rPr lang="ru-RU" sz="1400">
                <a:solidFill>
                  <a:srgbClr val="00B050"/>
                </a:solidFill>
              </a:rPr>
              <a:t>2</a:t>
            </a:r>
            <a:r>
              <a:rPr lang="en-US" sz="1400">
                <a:solidFill>
                  <a:srgbClr val="00B050"/>
                </a:solidFill>
              </a:rPr>
              <a:t> name-format=prefix-identity name-prefix=2Ghz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action=create-disabled </a:t>
            </a:r>
            <a:r>
              <a:rPr lang="en-US" sz="1400">
                <a:solidFill>
                  <a:srgbClr val="00B050"/>
                </a:solidFill>
              </a:rPr>
              <a:t>hw</a:t>
            </a:r>
            <a:r>
              <a:rPr lang="en-US" sz="1400">
                <a:solidFill>
                  <a:srgbClr val="00B050"/>
                </a:solidFill>
              </a:rPr>
              <a:t>-supported-modes=ac master-configuration= </a:t>
            </a:r>
            <a:r>
              <a:rPr lang="en-US" sz="1400">
                <a:solidFill>
                  <a:srgbClr val="00B050"/>
                </a:solidFill>
              </a:rPr>
              <a:t>OfficeNet</a:t>
            </a:r>
            <a:r>
              <a:rPr lang="ru-RU" sz="1400">
                <a:solidFill>
                  <a:srgbClr val="00B050"/>
                </a:solidFill>
              </a:rPr>
              <a:t>5</a:t>
            </a:r>
            <a:r>
              <a:rPr lang="en-US" sz="1400">
                <a:solidFill>
                  <a:srgbClr val="00B050"/>
                </a:solidFill>
              </a:rPr>
              <a:t> name-format=prefix-identity name-prefix=5Ghz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 наконец включаем </a:t>
            </a:r>
            <a:r>
              <a:rPr lang="en-US" sz="1400">
                <a:solidFill>
                  <a:schemeClr val="tx1"/>
                </a:solidFill>
              </a:rPr>
              <a:t>CAPsMAN</a:t>
            </a:r>
            <a:r>
              <a:rPr lang="en-US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manager set enabled=yes</a:t>
            </a:r>
            <a:endParaRPr lang="en-US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Настойка </a:t>
            </a:r>
            <a:r>
              <a:rPr lang="en-US" sz="1400">
                <a:solidFill>
                  <a:schemeClr val="tx1"/>
                </a:solidFill>
              </a:rPr>
              <a:t>CAP</a:t>
            </a:r>
            <a:r>
              <a:rPr lang="ru-RU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reset-configuration caps-mode=yes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После перезагрузки оборудования устанавливаем понятное имя: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/system identity set name=“CAP1”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Для безопасности устанавливаем логин и пароль и отключаем все лишнее.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Остается только включить созданные при </a:t>
            </a:r>
            <a:r>
              <a:rPr lang="ru-RU" sz="1400">
                <a:solidFill>
                  <a:schemeClr val="tx1"/>
                </a:solidFill>
              </a:rPr>
              <a:t>автоконфигурации</a:t>
            </a:r>
            <a:r>
              <a:rPr lang="ru-RU" sz="1400">
                <a:solidFill>
                  <a:schemeClr val="tx1"/>
                </a:solidFill>
              </a:rPr>
              <a:t> интерфейсы на контроллере.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57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44806" y="1378269"/>
            <a:ext cx="4312923" cy="3255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3</a:t>
            </a:r>
            <a:r>
              <a:rPr lang="en-US" sz="1400"/>
              <a:t>. </a:t>
            </a:r>
            <a:r>
              <a:rPr lang="ru-RU" sz="1400"/>
              <a:t>Не всем </a:t>
            </a:r>
            <a:r>
              <a:rPr lang="en-US" sz="1400"/>
              <a:t>WiFi</a:t>
            </a:r>
            <a:r>
              <a:rPr lang="en-US" sz="1400"/>
              <a:t> </a:t>
            </a:r>
            <a:r>
              <a:rPr lang="ru-RU" sz="1400"/>
              <a:t>пользователям необходим доступ в корпоративную сеть, многим достаточно простого наличия сети Интернет</a:t>
            </a:r>
            <a:r>
              <a:rPr lang="ru-RU" sz="1400">
                <a:solidFill>
                  <a:schemeClr val="tx1"/>
                </a:solidFill>
              </a:rPr>
              <a:t>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Настроить на уже созданном </a:t>
            </a:r>
            <a:r>
              <a:rPr lang="en-US" sz="1400">
                <a:solidFill>
                  <a:schemeClr val="tx1"/>
                </a:solidFill>
              </a:rPr>
              <a:t>CAPsMAN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гостевую </a:t>
            </a:r>
            <a:r>
              <a:rPr lang="en-US" sz="1400">
                <a:solidFill>
                  <a:schemeClr val="tx1"/>
                </a:solidFill>
              </a:rPr>
              <a:t>WiFi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сеть с доступом только в Интернет</a:t>
            </a:r>
            <a:r>
              <a:rPr lang="en-US" sz="1400">
                <a:solidFill>
                  <a:schemeClr val="tx1"/>
                </a:solidFill>
              </a:rPr>
              <a:t>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Создадим отдельный </a:t>
            </a:r>
            <a:r>
              <a:rPr lang="en-US" sz="1400">
                <a:solidFill>
                  <a:schemeClr val="tx1"/>
                </a:solidFill>
              </a:rPr>
              <a:t>bridge </a:t>
            </a:r>
            <a:r>
              <a:rPr lang="ru-RU" sz="1400">
                <a:solidFill>
                  <a:schemeClr val="tx1"/>
                </a:solidFill>
              </a:rPr>
              <a:t>для гостей: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/interface bridge add name=bridge10;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address add address="$GuestSubnet.1/24" interface=bridge10;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Нам нужен отдельный </a:t>
            </a:r>
            <a:r>
              <a:rPr lang="en-US" sz="1400">
                <a:solidFill>
                  <a:schemeClr val="tx1"/>
                </a:solidFill>
              </a:rPr>
              <a:t>DHCP </a:t>
            </a:r>
            <a:r>
              <a:rPr lang="ru-RU" sz="1400">
                <a:solidFill>
                  <a:schemeClr val="tx1"/>
                </a:solidFill>
              </a:rPr>
              <a:t>сервер на гостевом </a:t>
            </a:r>
            <a:r>
              <a:rPr lang="en-US" sz="1400">
                <a:solidFill>
                  <a:schemeClr val="tx1"/>
                </a:solidFill>
              </a:rPr>
              <a:t>bridge</a:t>
            </a:r>
            <a:r>
              <a:rPr lang="ru-RU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pool add name="</a:t>
            </a:r>
            <a:r>
              <a:rPr lang="en-US" sz="1400">
                <a:solidFill>
                  <a:srgbClr val="00B050"/>
                </a:solidFill>
              </a:rPr>
              <a:t>wifi</a:t>
            </a:r>
            <a:r>
              <a:rPr lang="en-US" sz="1400">
                <a:solidFill>
                  <a:srgbClr val="00B050"/>
                </a:solidFill>
              </a:rPr>
              <a:t>-guest-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" ranges="$GuestSubnet.20-$GuestSubnet.254" comment="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";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add name=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 address-pool="</a:t>
            </a:r>
            <a:r>
              <a:rPr lang="en-US" sz="1400">
                <a:solidFill>
                  <a:srgbClr val="00B050"/>
                </a:solidFill>
              </a:rPr>
              <a:t>wifi</a:t>
            </a:r>
            <a:r>
              <a:rPr lang="en-US" sz="1400">
                <a:solidFill>
                  <a:srgbClr val="00B050"/>
                </a:solidFill>
              </a:rPr>
              <a:t>-guest-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" interface=bridge10 lease-time=3h disabled=no;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network add address="$GuestSubnet.0/24" gateway="$GuestSubnet.1" comment="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";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en-US"/>
              <a:t>1. Default config by </a:t>
            </a:r>
            <a:r>
              <a:rPr lang="en-US"/>
              <a:t>Mikrotik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800" b="1">
                <a:solidFill>
                  <a:srgbClr val="FF9800"/>
                </a:solidFill>
              </a:rPr>
              <a:t>Почему бы не остановиться на заводском конфиге?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r>
              <a:rPr lang="ru-RU" sz="1400"/>
              <a:t>Его достаточно для первоначального запуска</a:t>
            </a:r>
            <a:endParaRPr lang="en-US" sz="1400"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r>
              <a:rPr lang="ru-RU" sz="1400"/>
              <a:t>У него не плохая безопасность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r>
              <a:rPr lang="ru-RU" sz="1400"/>
              <a:t>С него можно начинать практическое любое внедрение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r>
              <a:rPr lang="ru-RU" sz="1400"/>
              <a:t>Подходит для новичков и знакомства с оборудованием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endParaRPr lang="en-US" sz="1400"/>
          </a:p>
          <a:p>
            <a:pPr marL="0" indent="0" algn="ctr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Но…</a:t>
            </a:r>
            <a:endParaRPr/>
          </a:p>
          <a:p>
            <a:pPr marL="0" indent="0" algn="ctr">
              <a:buClr>
                <a:schemeClr val="dk1"/>
              </a:buClr>
              <a:buSzPts val="1100"/>
              <a:buNone/>
              <a:defRPr/>
            </a:pPr>
            <a:r>
              <a:rPr lang="ru-RU" b="1"/>
              <a:t>Нам нужно большее!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Направим всех гостей в отдельную таблицу маршрутизации и создадим минимальный набор маршрутов: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route rule add action=lookup-only-in-table interface=bridge10 table=</a:t>
            </a:r>
            <a:r>
              <a:rPr lang="en-US" sz="1400">
                <a:solidFill>
                  <a:srgbClr val="00B050"/>
                </a:solidFill>
              </a:rPr>
              <a:t>WiFi_Guest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route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{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-address="$GuestSubnet.0/24" gateway=bridge10 routing-mark=</a:t>
            </a:r>
            <a:r>
              <a:rPr lang="en-US" sz="1400">
                <a:solidFill>
                  <a:srgbClr val="00B050"/>
                </a:solidFill>
              </a:rPr>
              <a:t>WiFi_Guest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-address="$WANIP/$</a:t>
            </a:r>
            <a:r>
              <a:rPr lang="en-US" sz="1400">
                <a:solidFill>
                  <a:srgbClr val="00B050"/>
                </a:solidFill>
              </a:rPr>
              <a:t>WANIPprefix</a:t>
            </a:r>
            <a:r>
              <a:rPr lang="en-US" sz="1400">
                <a:solidFill>
                  <a:srgbClr val="00B050"/>
                </a:solidFill>
              </a:rPr>
              <a:t>" gateway=ether1 routing-mark=</a:t>
            </a:r>
            <a:r>
              <a:rPr lang="en-US" sz="1400">
                <a:solidFill>
                  <a:srgbClr val="00B050"/>
                </a:solidFill>
              </a:rPr>
              <a:t>WiFi_Guest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add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-address=0.0.0.0/0 gateway="$WANGW" routing-mark=</a:t>
            </a:r>
            <a:r>
              <a:rPr lang="en-US" sz="1400">
                <a:solidFill>
                  <a:srgbClr val="00B050"/>
                </a:solidFill>
              </a:rPr>
              <a:t>WiFi_Guest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Приступим к настройкам </a:t>
            </a:r>
            <a:r>
              <a:rPr lang="en-US" sz="1400">
                <a:solidFill>
                  <a:schemeClr val="tx1"/>
                </a:solidFill>
              </a:rPr>
              <a:t>CAPsMAN</a:t>
            </a:r>
            <a:r>
              <a:rPr lang="ru-RU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Настройки каналов, модуляций и листы доступа у нас уже есть.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Нам нужны настройки потока данных</a:t>
            </a:r>
            <a:r>
              <a:rPr lang="en-US" sz="1400">
                <a:solidFill>
                  <a:schemeClr val="tx1"/>
                </a:solidFill>
              </a:rPr>
              <a:t>: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 add bridge=bridge10 client-to-client-forwarding=no local-forwarding=no name=</a:t>
            </a:r>
            <a:r>
              <a:rPr lang="en-US" sz="1400">
                <a:solidFill>
                  <a:srgbClr val="00B050"/>
                </a:solidFill>
              </a:rPr>
              <a:t>GuestNe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Профиль безопасности: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security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add authentication-types=wpa2-psk encryption=</a:t>
            </a:r>
            <a:r>
              <a:rPr lang="en-US" sz="1400">
                <a:solidFill>
                  <a:srgbClr val="00B050"/>
                </a:solidFill>
              </a:rPr>
              <a:t>aes-ccm</a:t>
            </a:r>
            <a:r>
              <a:rPr lang="en-US" sz="1400">
                <a:solidFill>
                  <a:srgbClr val="00B050"/>
                </a:solidFill>
              </a:rPr>
              <a:t> group-encryption=</a:t>
            </a:r>
            <a:r>
              <a:rPr lang="en-US" sz="1400">
                <a:solidFill>
                  <a:srgbClr val="00B050"/>
                </a:solidFill>
              </a:rPr>
              <a:t>aes-ccm</a:t>
            </a:r>
            <a:r>
              <a:rPr lang="en-US" sz="1400">
                <a:solidFill>
                  <a:srgbClr val="00B050"/>
                </a:solidFill>
              </a:rPr>
              <a:t> disable-</a:t>
            </a:r>
            <a:r>
              <a:rPr lang="en-US" sz="1400">
                <a:solidFill>
                  <a:srgbClr val="00B050"/>
                </a:solidFill>
              </a:rPr>
              <a:t>pmkid</a:t>
            </a:r>
            <a:r>
              <a:rPr lang="en-US" sz="1400">
                <a:solidFill>
                  <a:srgbClr val="00B050"/>
                </a:solidFill>
              </a:rPr>
              <a:t>=yes name=</a:t>
            </a:r>
            <a:r>
              <a:rPr lang="en-US" sz="1400">
                <a:solidFill>
                  <a:srgbClr val="00B050"/>
                </a:solidFill>
              </a:rPr>
              <a:t>GuestNetPass</a:t>
            </a:r>
            <a:r>
              <a:rPr lang="en-US" sz="1400">
                <a:solidFill>
                  <a:srgbClr val="00B050"/>
                </a:solidFill>
              </a:rPr>
              <a:t> passphrase="$</a:t>
            </a:r>
            <a:r>
              <a:rPr lang="en-US" sz="1400">
                <a:solidFill>
                  <a:srgbClr val="00B050"/>
                </a:solidFill>
              </a:rPr>
              <a:t>PassGuest</a:t>
            </a:r>
            <a:r>
              <a:rPr lang="en-US" sz="1400">
                <a:solidFill>
                  <a:srgbClr val="00B050"/>
                </a:solidFill>
              </a:rPr>
              <a:t>"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И конфигурации</a:t>
            </a:r>
            <a:r>
              <a:rPr lang="en-US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configuration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channel=2.4Channels country=russia3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=</a:t>
            </a:r>
            <a:r>
              <a:rPr lang="en-US" sz="1400">
                <a:solidFill>
                  <a:srgbClr val="00B050"/>
                </a:solidFill>
              </a:rPr>
              <a:t>GuestNet</a:t>
            </a:r>
            <a:r>
              <a:rPr lang="en-US" sz="1400">
                <a:solidFill>
                  <a:srgbClr val="00B050"/>
                </a:solidFill>
              </a:rPr>
              <a:t> distance=indoors guard-interval=long max-</a:t>
            </a:r>
            <a:r>
              <a:rPr lang="en-US" sz="1400">
                <a:solidFill>
                  <a:srgbClr val="00B050"/>
                </a:solidFill>
              </a:rPr>
              <a:t>sta</a:t>
            </a:r>
            <a:r>
              <a:rPr lang="en-US" sz="1400">
                <a:solidFill>
                  <a:srgbClr val="00B050"/>
                </a:solidFill>
              </a:rPr>
              <a:t>-count=32 mode=ap multicast-helper=default name=GuestNet2 rates=</a:t>
            </a:r>
            <a:r>
              <a:rPr lang="en-US" sz="1400">
                <a:solidFill>
                  <a:srgbClr val="00B050"/>
                </a:solidFill>
              </a:rPr>
              <a:t>StandartDataRates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rx</a:t>
            </a:r>
            <a:r>
              <a:rPr lang="en-US" sz="1400">
                <a:solidFill>
                  <a:srgbClr val="00B050"/>
                </a:solidFill>
              </a:rPr>
              <a:t>-chains=0,1 security=</a:t>
            </a:r>
            <a:r>
              <a:rPr lang="en-US" sz="1400">
                <a:solidFill>
                  <a:srgbClr val="00B050"/>
                </a:solidFill>
              </a:rPr>
              <a:t>GuestNetPass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ssid</a:t>
            </a:r>
            <a:r>
              <a:rPr lang="en-US" sz="1400">
                <a:solidFill>
                  <a:srgbClr val="00B050"/>
                </a:solidFill>
              </a:rPr>
              <a:t>="$</a:t>
            </a:r>
            <a:r>
              <a:rPr lang="en-US" sz="1400">
                <a:solidFill>
                  <a:srgbClr val="00B050"/>
                </a:solidFill>
              </a:rPr>
              <a:t>SSIDOffice</a:t>
            </a:r>
            <a:r>
              <a:rPr lang="en-US" sz="1400">
                <a:solidFill>
                  <a:srgbClr val="00B050"/>
                </a:solidFill>
              </a:rPr>
              <a:t>-Guest"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-chains=0,1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add channel=5Channels country=russia3 </a:t>
            </a:r>
            <a:r>
              <a:rPr lang="en-US" sz="1400">
                <a:solidFill>
                  <a:srgbClr val="00B050"/>
                </a:solidFill>
              </a:rPr>
              <a:t>datapath</a:t>
            </a:r>
            <a:r>
              <a:rPr lang="en-US" sz="1400">
                <a:solidFill>
                  <a:srgbClr val="00B050"/>
                </a:solidFill>
              </a:rPr>
              <a:t>=</a:t>
            </a:r>
            <a:r>
              <a:rPr lang="en-US" sz="1400">
                <a:solidFill>
                  <a:srgbClr val="00B050"/>
                </a:solidFill>
              </a:rPr>
              <a:t>GuestNet</a:t>
            </a:r>
            <a:r>
              <a:rPr lang="en-US" sz="1400">
                <a:solidFill>
                  <a:srgbClr val="00B050"/>
                </a:solidFill>
              </a:rPr>
              <a:t> distance=indoors guard-interval=long max-</a:t>
            </a:r>
            <a:r>
              <a:rPr lang="en-US" sz="1400">
                <a:solidFill>
                  <a:srgbClr val="00B050"/>
                </a:solidFill>
              </a:rPr>
              <a:t>sta</a:t>
            </a:r>
            <a:r>
              <a:rPr lang="en-US" sz="1400">
                <a:solidFill>
                  <a:srgbClr val="00B050"/>
                </a:solidFill>
              </a:rPr>
              <a:t>-count=32 mode=ap multicast-helper=default name=GuestNet5 rates=</a:t>
            </a:r>
            <a:r>
              <a:rPr lang="en-US" sz="1400">
                <a:solidFill>
                  <a:srgbClr val="00B050"/>
                </a:solidFill>
              </a:rPr>
              <a:t>StandartDataRates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rx</a:t>
            </a:r>
            <a:r>
              <a:rPr lang="en-US" sz="1400">
                <a:solidFill>
                  <a:srgbClr val="00B050"/>
                </a:solidFill>
              </a:rPr>
              <a:t>-chains=0,1 security=</a:t>
            </a:r>
            <a:r>
              <a:rPr lang="en-US" sz="1400">
                <a:solidFill>
                  <a:srgbClr val="00B050"/>
                </a:solidFill>
              </a:rPr>
              <a:t>GuestNetPass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ssid</a:t>
            </a:r>
            <a:r>
              <a:rPr lang="en-US" sz="1400">
                <a:solidFill>
                  <a:srgbClr val="00B050"/>
                </a:solidFill>
              </a:rPr>
              <a:t>="$</a:t>
            </a:r>
            <a:r>
              <a:rPr lang="en-US" sz="1400">
                <a:solidFill>
                  <a:srgbClr val="00B050"/>
                </a:solidFill>
              </a:rPr>
              <a:t>SSIDOffice</a:t>
            </a:r>
            <a:r>
              <a:rPr lang="en-US" sz="1400">
                <a:solidFill>
                  <a:srgbClr val="00B050"/>
                </a:solidFill>
              </a:rPr>
              <a:t>-Guest" </a:t>
            </a:r>
            <a:r>
              <a:rPr lang="en-US" sz="1400">
                <a:solidFill>
                  <a:srgbClr val="00B050"/>
                </a:solidFill>
              </a:rPr>
              <a:t>tx</a:t>
            </a:r>
            <a:r>
              <a:rPr lang="en-US" sz="1400">
                <a:solidFill>
                  <a:srgbClr val="00B050"/>
                </a:solidFill>
              </a:rPr>
              <a:t>-chains=0,1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Добавляем конфигурации к нашей </a:t>
            </a:r>
            <a:r>
              <a:rPr lang="ru-RU" sz="1400">
                <a:solidFill>
                  <a:schemeClr val="tx1"/>
                </a:solidFill>
              </a:rPr>
              <a:t>автонастройке</a:t>
            </a:r>
            <a:r>
              <a:rPr lang="en-US" sz="1400">
                <a:solidFill>
                  <a:schemeClr val="tx1"/>
                </a:solidFill>
              </a:rPr>
              <a:t>: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/caps-man provisioning {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set [find master-configuration=OfficeNet2] slave-configurations=GuestNet2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	set [find master-configuration=OfficeNet5] slave-configurations=GuestNet5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};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Гостевая </a:t>
            </a:r>
            <a:r>
              <a:rPr lang="en-US" sz="1400">
                <a:solidFill>
                  <a:schemeClr val="tx1"/>
                </a:solidFill>
              </a:rPr>
              <a:t>Wifi</a:t>
            </a:r>
            <a:r>
              <a:rPr lang="en-US" sz="1400">
                <a:solidFill>
                  <a:schemeClr val="tx1"/>
                </a:solidFill>
              </a:rPr>
              <a:t> </a:t>
            </a:r>
            <a:r>
              <a:rPr lang="ru-RU" sz="1400">
                <a:solidFill>
                  <a:schemeClr val="tx1"/>
                </a:solidFill>
              </a:rPr>
              <a:t>сеть готова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/>
              <a:t>3</a:t>
            </a:r>
            <a:r>
              <a:rPr lang="ru-RU" sz="1400"/>
              <a:t>. С ростом популярности и доступности </a:t>
            </a:r>
            <a:r>
              <a:rPr lang="en-US" sz="1400"/>
              <a:t>IP </a:t>
            </a:r>
            <a:r>
              <a:rPr lang="ru-RU" sz="1400"/>
              <a:t>телефонии современные офисы все чаще оборудованы именно </a:t>
            </a:r>
            <a:r>
              <a:rPr lang="en-US" sz="1400"/>
              <a:t>IP </a:t>
            </a:r>
            <a:r>
              <a:rPr lang="ru-RU" sz="1400"/>
              <a:t>телефонами, при этом необходимо настраивать каждый аппарат для работы с офисной или виртуальной АТС.</a:t>
            </a:r>
            <a:endParaRPr/>
          </a:p>
          <a:p>
            <a:pPr marL="342884" indent="-342884">
              <a:buClr>
                <a:schemeClr val="dk1"/>
              </a:buClr>
              <a:buSzPts val="1100"/>
              <a:buAutoNum type="arabicPeriod"/>
              <a:defRPr/>
            </a:pP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 lang="ru-RU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Практически любой </a:t>
            </a:r>
            <a:r>
              <a:rPr lang="en-US" sz="1400">
                <a:solidFill>
                  <a:schemeClr val="tx1"/>
                </a:solidFill>
              </a:rPr>
              <a:t>IP </a:t>
            </a:r>
            <a:r>
              <a:rPr lang="ru-RU" sz="1400">
                <a:solidFill>
                  <a:schemeClr val="tx1"/>
                </a:solidFill>
              </a:rPr>
              <a:t>телефон умеет получать необходимые настройки по сети, самый универсальный способ через </a:t>
            </a:r>
            <a:r>
              <a:rPr lang="en-US" sz="1400">
                <a:solidFill>
                  <a:schemeClr val="tx1"/>
                </a:solidFill>
              </a:rPr>
              <a:t>TFTP. </a:t>
            </a:r>
            <a:r>
              <a:rPr lang="ru-RU" sz="1400">
                <a:solidFill>
                  <a:schemeClr val="tx1"/>
                </a:solidFill>
              </a:rPr>
              <a:t>Нам нужен </a:t>
            </a:r>
            <a:r>
              <a:rPr lang="en-US" sz="1400">
                <a:solidFill>
                  <a:schemeClr val="tx1"/>
                </a:solidFill>
              </a:rPr>
              <a:t>TFTP </a:t>
            </a:r>
            <a:r>
              <a:rPr lang="ru-RU" sz="1400">
                <a:solidFill>
                  <a:schemeClr val="tx1"/>
                </a:solidFill>
              </a:rPr>
              <a:t>сервер.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tftp</a:t>
            </a:r>
            <a:r>
              <a:rPr lang="en-US" sz="1400">
                <a:solidFill>
                  <a:srgbClr val="00B050"/>
                </a:solidFill>
              </a:rPr>
              <a:t> add 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-addresses="$SubnetAccess.0/24" real-filename=/TFTPFolder req-filename=.*</a:t>
            </a:r>
            <a:endParaRPr lang="ru-RU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Создание папки для хранения конфигурационных файлов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:local Folder TFTPFolder;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service set ftp disabled=no;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group add name=</a:t>
            </a:r>
            <a:r>
              <a:rPr lang="en-US" sz="1400">
                <a:solidFill>
                  <a:srgbClr val="00B050"/>
                </a:solidFill>
              </a:rPr>
              <a:t>onlyftp</a:t>
            </a:r>
            <a:r>
              <a:rPr lang="en-US" sz="1400">
                <a:solidFill>
                  <a:srgbClr val="00B050"/>
                </a:solidFill>
              </a:rPr>
              <a:t> policy=</a:t>
            </a:r>
            <a:r>
              <a:rPr lang="en-US" sz="1400">
                <a:solidFill>
                  <a:srgbClr val="00B050"/>
                </a:solidFill>
              </a:rPr>
              <a:t>ftp,read,write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add name=ftp password=ftp group=</a:t>
            </a:r>
            <a:r>
              <a:rPr lang="en-US" sz="1400">
                <a:solidFill>
                  <a:srgbClr val="00B050"/>
                </a:solidFill>
              </a:rPr>
              <a:t>onlyftp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add action=accept chain=input </a:t>
            </a:r>
            <a:r>
              <a:rPr lang="en-US" sz="1400">
                <a:solidFill>
                  <a:srgbClr val="00B050"/>
                </a:solidFill>
              </a:rPr>
              <a:t>src</a:t>
            </a:r>
            <a:r>
              <a:rPr lang="en-US" sz="1400">
                <a:solidFill>
                  <a:srgbClr val="00B050"/>
                </a:solidFill>
              </a:rPr>
              <a:t>-address=127.0.0.1 place-before=[find comment=\"</a:t>
            </a:r>
            <a:r>
              <a:rPr lang="en-US" sz="1400">
                <a:solidFill>
                  <a:srgbClr val="00B050"/>
                </a:solidFill>
              </a:rPr>
              <a:t>Real_DefConf</a:t>
            </a:r>
            <a:r>
              <a:rPr lang="en-US" sz="1400">
                <a:solidFill>
                  <a:srgbClr val="00B050"/>
                </a:solidFill>
              </a:rPr>
              <a:t>: drop all not coming from LAN\"] comment=\"For folder created\";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/file print file=temp;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66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/tool fetch address=127.0.0.1 mode=ftp user=ftp password=ftp src-path=temp.txt </a:t>
            </a:r>
            <a:r>
              <a:rPr lang="en-US" sz="1400">
                <a:solidFill>
                  <a:srgbClr val="00B050"/>
                </a:solidFill>
              </a:rPr>
              <a:t>dst</a:t>
            </a:r>
            <a:r>
              <a:rPr lang="en-US" sz="1400">
                <a:solidFill>
                  <a:srgbClr val="00B050"/>
                </a:solidFill>
              </a:rPr>
              <a:t>-path=($Folder."/temp.txt");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:delay 2;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/file remove temp.txt;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/file remove ($Folder."/temp.txt");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filter remove [find comment="For folder created"];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remove ftp;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/user group remove </a:t>
            </a:r>
            <a:r>
              <a:rPr lang="en-US" sz="1400">
                <a:solidFill>
                  <a:srgbClr val="00B050"/>
                </a:solidFill>
              </a:rPr>
              <a:t>onlyftp</a:t>
            </a:r>
            <a:r>
              <a:rPr lang="en-US" sz="1400">
                <a:solidFill>
                  <a:srgbClr val="00B050"/>
                </a:solidFill>
              </a:rPr>
              <a:t>;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service set ftp disabled=yes;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67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Через </a:t>
            </a:r>
            <a:r>
              <a:rPr lang="en-US" sz="1400"/>
              <a:t>DHCP </a:t>
            </a:r>
            <a:r>
              <a:rPr lang="ru-RU" sz="1400"/>
              <a:t>опции сообщим телефонам, что в сети имеется </a:t>
            </a:r>
            <a:r>
              <a:rPr lang="en-US" sz="1400"/>
              <a:t>TFTP </a:t>
            </a:r>
            <a:r>
              <a:rPr lang="ru-RU" sz="1400"/>
              <a:t>сервер и к какому </a:t>
            </a:r>
            <a:r>
              <a:rPr lang="en-US" sz="1400"/>
              <a:t>ip</a:t>
            </a:r>
            <a:r>
              <a:rPr lang="en-US" sz="1400"/>
              <a:t> </a:t>
            </a:r>
            <a:r>
              <a:rPr lang="ru-RU" sz="1400"/>
              <a:t>необходимо подключиться для поиска конфигурационных файлов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option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add code=66 name=</a:t>
            </a:r>
            <a:r>
              <a:rPr lang="ru-RU" sz="1400">
                <a:solidFill>
                  <a:srgbClr val="00B050"/>
                </a:solidFill>
              </a:rPr>
              <a:t>66_</a:t>
            </a:r>
            <a:r>
              <a:rPr lang="en-US" sz="1400">
                <a:solidFill>
                  <a:srgbClr val="00B050"/>
                </a:solidFill>
              </a:rPr>
              <a:t>TFTP_Server</a:t>
            </a:r>
            <a:r>
              <a:rPr lang="en-US" sz="1400">
                <a:solidFill>
                  <a:srgbClr val="00B050"/>
                </a:solidFill>
              </a:rPr>
              <a:t> value="s'192.168.203.1’”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option</a:t>
            </a:r>
            <a:r>
              <a:rPr lang="ru-RU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add code=150 name=150</a:t>
            </a:r>
            <a:r>
              <a:rPr lang="ru-RU" sz="1400">
                <a:solidFill>
                  <a:srgbClr val="00B050"/>
                </a:solidFill>
              </a:rPr>
              <a:t>_</a:t>
            </a:r>
            <a:r>
              <a:rPr lang="en-US" sz="1400">
                <a:solidFill>
                  <a:srgbClr val="00B050"/>
                </a:solidFill>
              </a:rPr>
              <a:t>TFTP_Server</a:t>
            </a:r>
            <a:r>
              <a:rPr lang="en-US" sz="1400">
                <a:solidFill>
                  <a:srgbClr val="00B050"/>
                </a:solidFill>
              </a:rPr>
              <a:t> value="s'192.168.203.1’”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-server network set [find address="$SubnetAccess.0/24"] </a:t>
            </a:r>
            <a:r>
              <a:rPr lang="en-US" sz="1400">
                <a:solidFill>
                  <a:srgbClr val="00B050"/>
                </a:solidFill>
              </a:rPr>
              <a:t>dhcp</a:t>
            </a:r>
            <a:r>
              <a:rPr lang="en-US" sz="1400">
                <a:solidFill>
                  <a:srgbClr val="00B050"/>
                </a:solidFill>
              </a:rPr>
              <a:t>-option=66_TFTP_Server,150_TFTP_Server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Генерируем и копируем конфиги в папку </a:t>
            </a:r>
            <a:r>
              <a:rPr lang="en-US" sz="1400"/>
              <a:t>TFTPFolder</a:t>
            </a:r>
            <a:r>
              <a:rPr lang="ru-RU" sz="1400"/>
              <a:t>, перезагружаем телефоны</a:t>
            </a:r>
            <a:endParaRPr lang="en-US" sz="1400">
              <a:solidFill>
                <a:srgbClr val="00B050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6. Шаблоны для быстрого запуска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68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935255" y="1484216"/>
            <a:ext cx="4805981" cy="2800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" name="Shape 184" hidden="0"/>
          <p:cNvSpPr txBox="1">
            <a:spLocks noGrp="1"/>
          </p:cNvSpPr>
          <p:nvPr isPhoto="0" userDrawn="0">
            <p:ph type="ctrTitle" hasCustomPrompt="0"/>
          </p:nvPr>
        </p:nvSpPr>
        <p:spPr bwMode="auto">
          <a:xfrm>
            <a:off x="333822" y="1090800"/>
            <a:ext cx="5367899" cy="29619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</a:t>
            </a:r>
            <a:r>
              <a:rPr lang="ru-RU"/>
              <a:t> 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333826" y="4193383"/>
            <a:ext cx="2205643" cy="5376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70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«</a:t>
            </a:r>
            <a:r>
              <a:rPr lang="ru-RU" sz="1400">
                <a:solidFill>
                  <a:schemeClr val="tx1"/>
                </a:solidFill>
              </a:rPr>
              <a:t>Копипастить</a:t>
            </a:r>
            <a:r>
              <a:rPr lang="ru-RU" sz="1400">
                <a:solidFill>
                  <a:schemeClr val="tx1"/>
                </a:solidFill>
              </a:rPr>
              <a:t>» каждый раз не удобно и долго.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При ручном переносе настроек возможны опечатки и ошибки.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en-US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 lang="ru-RU" sz="1400">
              <a:solidFill>
                <a:schemeClr val="tx1"/>
              </a:solidFill>
            </a:endParaRPr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1575011" y="2142904"/>
            <a:ext cx="3526470" cy="22697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71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#Installation script variables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#General settings</a:t>
            </a:r>
            <a:endParaRPr/>
          </a:p>
          <a:p>
            <a:pPr marL="0" lvl="1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</a:rPr>
              <a:t>	</a:t>
            </a:r>
            <a:r>
              <a:rPr lang="en-US" sz="1000">
                <a:solidFill>
                  <a:schemeClr val="tx1"/>
                </a:solidFill>
                <a:latin typeface="Arial"/>
              </a:rPr>
              <a:t>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localSubnet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"10.0.0";</a:t>
            </a:r>
            <a:endParaRPr/>
          </a:p>
          <a:p>
            <a:pPr marL="0" lvl="1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</a:rPr>
              <a:t>	</a:t>
            </a:r>
            <a:r>
              <a:rPr lang="en-US" sz="1000">
                <a:solidFill>
                  <a:schemeClr val="tx1"/>
                </a:solidFill>
                <a:latin typeface="Arial"/>
              </a:rPr>
              <a:t>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SystemIdentity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RealMikrotik_GW</a:t>
            </a:r>
            <a:r>
              <a:rPr lang="en-US" sz="1000">
                <a:solidFill>
                  <a:schemeClr val="tx1"/>
                </a:solidFill>
                <a:latin typeface="Arial"/>
              </a:rPr>
              <a:t>";</a:t>
            </a:r>
            <a:endParaRPr/>
          </a:p>
          <a:p>
            <a:pPr marL="0" lvl="1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</a:rPr>
              <a:t>	</a:t>
            </a:r>
            <a:r>
              <a:rPr lang="en-US" sz="1000">
                <a:solidFill>
                  <a:schemeClr val="tx1"/>
                </a:solidFill>
                <a:latin typeface="Arial"/>
              </a:rPr>
              <a:t>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AdminUser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newadmin</a:t>
            </a:r>
            <a:r>
              <a:rPr lang="en-US" sz="1000">
                <a:solidFill>
                  <a:schemeClr val="tx1"/>
                </a:solidFill>
                <a:latin typeface="Arial"/>
              </a:rPr>
              <a:t>";</a:t>
            </a:r>
            <a:endParaRPr/>
          </a:p>
          <a:p>
            <a:pPr marL="0" lvl="1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</a:rPr>
              <a:t>	</a:t>
            </a:r>
            <a:r>
              <a:rPr lang="en-US" sz="1000">
                <a:solidFill>
                  <a:schemeClr val="tx1"/>
                </a:solidFill>
                <a:latin typeface="Arial"/>
              </a:rPr>
              <a:t>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AdminPass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adminpass</a:t>
            </a:r>
            <a:r>
              <a:rPr lang="en-US" sz="1000">
                <a:solidFill>
                  <a:schemeClr val="tx1"/>
                </a:solidFill>
                <a:latin typeface="Arial"/>
              </a:rPr>
              <a:t>";</a:t>
            </a:r>
            <a:endParaRPr/>
          </a:p>
          <a:p>
            <a:pPr marL="0" lvl="1" indent="0">
              <a:spcBef>
                <a:spcPts val="300"/>
              </a:spcBef>
              <a:buNone/>
              <a:defRPr/>
            </a:pPr>
            <a:r>
              <a:rPr lang="ru-RU" sz="1000">
                <a:solidFill>
                  <a:schemeClr val="tx1"/>
                </a:solidFill>
                <a:latin typeface="Arial"/>
              </a:rPr>
              <a:t>	</a:t>
            </a:r>
            <a:r>
              <a:rPr lang="en-US" sz="1000">
                <a:solidFill>
                  <a:schemeClr val="tx1"/>
                </a:solidFill>
                <a:latin typeface="Arial"/>
              </a:rPr>
              <a:t>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AllowIPRemoteManagement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"allowip.company.com";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#WAN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#WAN IP type (static or dynamic)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WANConnect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"static";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	#Static IP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WANIP "1.1.1.2";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WANIPprefix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"29";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WANGW "1.1.1.1";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WANDNS "8.8.8.8,8.8.4.4";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72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#Queues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#QoS customize? (1 yes, 0 no)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QueuesInstall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1;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	#Internet access rate for queues. Specify in bytes 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InetSpeed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"50000000";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#Backup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#Backup to 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enail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 service customize? (1 yes, 0 no)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BackupSend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1;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	#SMTP settings. SMTP-TLS = yes, no, 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tls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-only.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SMTPServer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"smtp.mail.ru";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SMTPPort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"465";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SMTPUser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"mikrotik@company.com";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SMTPPass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mailpass</a:t>
            </a:r>
            <a:r>
              <a:rPr lang="en-US" sz="1000">
                <a:solidFill>
                  <a:schemeClr val="tx1"/>
                </a:solidFill>
                <a:latin typeface="Arial"/>
              </a:rPr>
              <a:t>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SMTPTLS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tls</a:t>
            </a:r>
            <a:r>
              <a:rPr lang="en-US" sz="1000">
                <a:solidFill>
                  <a:schemeClr val="tx1"/>
                </a:solidFill>
                <a:latin typeface="Arial"/>
              </a:rPr>
              <a:t>-only";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SMTPFrom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</a:rPr>
              <a:t>Mikrotik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Backup";</a:t>
            </a:r>
            <a:endParaRPr/>
          </a:p>
          <a:p>
            <a:pPr marL="0" indent="0">
              <a:spcBef>
                <a:spcPts val="300"/>
              </a:spcBef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BackupToEmail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"backup.mikrotik@company.com";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#NTP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#NTP client customize? (1 yes, 0 no)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NTPUpdate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	#NTP settings. DNS name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ntpsrv1 "0.ru.pool.ntp.org";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ntpsrv2 "1.ru.pool.ntp.org";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#VPN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#L2TP VPN service customize? (1 yes, 0 no)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VPNInstall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		#L2TP VPN settings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</a:rPr>
              <a:t>VPNPoolSubnet</a:t>
            </a:r>
            <a:r>
              <a:rPr lang="en-US" sz="1000">
                <a:solidFill>
                  <a:schemeClr val="tx1"/>
                </a:solidFill>
                <a:latin typeface="Arial"/>
              </a:rPr>
              <a:t> "10.1.0";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</a:rPr>
              <a:t>		:local VPNPSK "hyvZmRoFoXBzXcBqhdh6hdP66S7LKbaw";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74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#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CAPsMAN</a:t>
            </a:r>
            <a:endParaRPr lang="en-US" sz="100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Roboto Condensed Light"/>
            </a:endParaRPr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#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CAPsMAN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 service customize? (1 yes, 0 no)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CAPsMANInstall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	#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CAPsMAN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 settings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SSIDOffice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OfficeNet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PassOffice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wifiofficepass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	#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CAPsMAN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 guest service customize? (1 yes, 0 no)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CAPsMANGuestNetInstall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		#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CAPsMAN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 guest settings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SSIDGuest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GuestNet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PassGuest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wifiguestpass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GuestSubnet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"10.2.0";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7. Что со всем этим делать?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75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92874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#TFTP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#TFTP service customize? (1 yes, 0 no)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TFTPInstall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	#</a:t>
            </a:r>
            <a:r>
              <a:rPr lang="ru-RU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Настройки для </a:t>
            </a: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TFTP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Folder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TFTPRoot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SubnetAccess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"10.0.0";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#SNMP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#SNMP service customize? (1 yes, 0 no) 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SNMPInstall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1;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Roboto Condensed Light"/>
              </a:rPr>
              <a:t>		#Setting for SNMP service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CommunityName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NotDefault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EncrPass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EncrPass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</a:t>
            </a:r>
            <a:endParaRPr/>
          </a:p>
          <a:p>
            <a:pPr marL="101596" indent="0">
              <a:buNone/>
              <a:defRPr/>
            </a:pP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		:local 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AuthPass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 "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AuthPass</a:t>
            </a:r>
            <a:r>
              <a:rPr lang="en-US" sz="1000">
                <a:solidFill>
                  <a:schemeClr val="tx1"/>
                </a:solidFill>
                <a:latin typeface="Arial"/>
                <a:ea typeface="Roboto Condensed Light"/>
              </a:rPr>
              <a:t>"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0"/>
          <p:cNvSpPr/>
          <p:nvPr isPhoto="0" userDrawn="0"/>
        </p:nvSpPr>
        <p:spPr bwMode="auto">
          <a:xfrm>
            <a:off x="153591" y="201186"/>
            <a:ext cx="6550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Создание </a:t>
            </a:r>
            <a:r>
              <a:rPr lang="en-US"/>
              <a:t>Bridge</a:t>
            </a:r>
            <a:r>
              <a:rPr lang="ru-RU"/>
              <a:t>, установка </a:t>
            </a:r>
            <a:r>
              <a:rPr lang="en-US"/>
              <a:t>Admin MAC </a:t>
            </a:r>
            <a:r>
              <a:rPr lang="ru-RU"/>
              <a:t>и добавление в него портов</a:t>
            </a:r>
            <a:endParaRPr/>
          </a:p>
        </p:txBody>
      </p:sp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806083"/>
            <a:ext cx="6858000" cy="394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0"/>
          <p:cNvSpPr/>
          <p:nvPr isPhoto="0" userDrawn="0"/>
        </p:nvSpPr>
        <p:spPr bwMode="auto">
          <a:xfrm>
            <a:off x="153591" y="201186"/>
            <a:ext cx="6550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Установка локальных сетевых настроек</a:t>
            </a:r>
            <a:endParaRPr/>
          </a:p>
        </p:txBody>
      </p:sp>
      <p:pic>
        <p:nvPicPr>
          <p:cNvPr id="3" name="Рисунок 2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952052"/>
            <a:ext cx="6858000" cy="3239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 hidden="0"/>
          <p:cNvSpPr/>
          <p:nvPr isPhoto="0" userDrawn="0"/>
        </p:nvSpPr>
        <p:spPr bwMode="auto">
          <a:xfrm>
            <a:off x="153591" y="201186"/>
            <a:ext cx="6550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/>
              <a:t>Настройка отдельной таблицы маршрутизации для гостевой </a:t>
            </a:r>
            <a:r>
              <a:rPr lang="en-US"/>
              <a:t>WiFi</a:t>
            </a:r>
            <a:r>
              <a:rPr lang="en-US"/>
              <a:t> </a:t>
            </a:r>
            <a:r>
              <a:rPr lang="ru-RU"/>
              <a:t>сети при использовании </a:t>
            </a:r>
            <a:r>
              <a:rPr lang="en-US"/>
              <a:t>DHCP </a:t>
            </a:r>
            <a:r>
              <a:rPr lang="ru-RU"/>
              <a:t>на </a:t>
            </a:r>
            <a:r>
              <a:rPr lang="en-US"/>
              <a:t>WAN </a:t>
            </a:r>
            <a:r>
              <a:rPr lang="ru-RU"/>
              <a:t>порту</a:t>
            </a:r>
            <a:endParaRPr/>
          </a:p>
        </p:txBody>
      </p:sp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0" y="811428"/>
            <a:ext cx="6858000" cy="42023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" name="Shape 213" hidden="0"/>
          <p:cNvSpPr txBox="1">
            <a:spLocks noGrp="1"/>
          </p:cNvSpPr>
          <p:nvPr isPhoto="0" userDrawn="0">
            <p:ph type="ctrTitle" idx="4294967295" hasCustomPrompt="0"/>
          </p:nvPr>
        </p:nvSpPr>
        <p:spPr bwMode="auto">
          <a:xfrm>
            <a:off x="132150" y="507000"/>
            <a:ext cx="6593700" cy="1159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ru-RU" sz="4000">
                <a:solidFill>
                  <a:srgbClr val="FF9800"/>
                </a:solidFill>
              </a:rPr>
              <a:t>Спасибо за внимание!</a:t>
            </a:r>
            <a:endParaRPr sz="4000">
              <a:solidFill>
                <a:srgbClr val="FF9800"/>
              </a:solidFill>
            </a:endParaRPr>
          </a:p>
        </p:txBody>
      </p:sp>
      <p:sp>
        <p:nvSpPr>
          <p:cNvPr id="216" name="Shape 216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79</a:t>
            </a:fld>
            <a:endParaRPr/>
          </a:p>
        </p:txBody>
      </p:sp>
      <p:sp>
        <p:nvSpPr>
          <p:cNvPr id="6" name="Shape 213" hidden="0"/>
          <p:cNvSpPr txBox="1"/>
          <p:nvPr isPhoto="0" userDrawn="0"/>
        </p:nvSpPr>
        <p:spPr bwMode="auto">
          <a:xfrm>
            <a:off x="132150" y="1411950"/>
            <a:ext cx="6593700" cy="115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>
              <a:defRPr/>
            </a:pPr>
            <a:r>
              <a:rPr lang="ru-RU" sz="4000">
                <a:solidFill>
                  <a:srgbClr val="FF9800"/>
                </a:solidFill>
              </a:rPr>
              <a:t>Вопросы?</a:t>
            </a:r>
            <a:endParaRPr/>
          </a:p>
        </p:txBody>
      </p:sp>
      <p:sp>
        <p:nvSpPr>
          <p:cNvPr id="7" name="Shape 214" hidden="0"/>
          <p:cNvSpPr txBox="1"/>
          <p:nvPr isPhoto="0" userDrawn="0"/>
        </p:nvSpPr>
        <p:spPr bwMode="auto">
          <a:xfrm>
            <a:off x="132150" y="3294300"/>
            <a:ext cx="6593700" cy="134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</a:defRPr>
            </a:lvl9pPr>
          </a:lstStyle>
          <a:p>
            <a:pPr marL="0" indent="0" algn="ctr">
              <a:spcBef>
                <a:spcPts val="0"/>
              </a:spcBef>
              <a:buFont typeface="Roboto Condensed Light"/>
              <a:buNone/>
              <a:defRPr/>
            </a:pPr>
            <a:r>
              <a:rPr lang="ru-RU" sz="2000" b="1"/>
              <a:t>Контакты</a:t>
            </a:r>
            <a:endParaRPr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Roboto Condensed Light"/>
              <a:buNone/>
              <a:defRPr/>
            </a:pPr>
            <a:r>
              <a:rPr lang="en-US" sz="1800"/>
              <a:t>E-mail </a:t>
            </a:r>
            <a:r>
              <a:rPr lang="en-US" sz="1800" u="sng">
                <a:hlinkClick r:id="rId3" tooltip="mailto:moroz@llcreal.ru"/>
              </a:rPr>
              <a:t>moroz@llcreal.ru</a:t>
            </a:r>
            <a:endParaRPr lang="en-US" sz="1800"/>
          </a:p>
          <a:p>
            <a:pPr marL="0" indent="0" algn="ctr">
              <a:spcBef>
                <a:spcPts val="0"/>
              </a:spcBef>
              <a:buClr>
                <a:schemeClr val="dk1"/>
              </a:buClr>
              <a:buSzPts val="1100"/>
              <a:buFont typeface="Roboto Condensed Light"/>
              <a:buNone/>
              <a:defRPr/>
            </a:pPr>
            <a:r>
              <a:rPr lang="en-US" sz="1800"/>
              <a:t>Telegram @</a:t>
            </a:r>
            <a:r>
              <a:rPr lang="en-US" sz="1800"/>
              <a:t>AntonMoroz_LLCReal</a:t>
            </a:r>
            <a:endParaRPr lang="en-US" sz="1800"/>
          </a:p>
        </p:txBody>
      </p:sp>
      <p:sp>
        <p:nvSpPr>
          <p:cNvPr id="8" name="Shape 193" hidden="0"/>
          <p:cNvSpPr txBox="1"/>
          <p:nvPr isPhoto="0" userDrawn="0"/>
        </p:nvSpPr>
        <p:spPr bwMode="auto">
          <a:xfrm>
            <a:off x="132150" y="2389350"/>
            <a:ext cx="6593700" cy="10873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defRPr/>
            </a:pPr>
            <a:r>
              <a:rPr lang="ru-RU">
                <a:solidFill>
                  <a:schemeClr val="tx1"/>
                </a:solidFill>
              </a:rPr>
              <a:t>Полная версия скрипта</a:t>
            </a:r>
            <a:endParaRPr lang="en-US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ts val="1100"/>
              <a:defRPr/>
            </a:pPr>
            <a:r>
              <a:rPr lang="en-US" u="sng">
                <a:solidFill>
                  <a:schemeClr val="tx1"/>
                </a:solidFill>
                <a:hlinkClick r:id="rId4" tooltip="https://nc.realclouds.ru/index.php/s/RT5ykgZd54anCDo"/>
              </a:rPr>
              <a:t>https://nc.realclouds.ru/index.php/s/RT5ykgZd54anCDo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ru-RU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ts val="1100"/>
              <a:defRPr/>
            </a:pPr>
            <a:r>
              <a:rPr lang="ru-RU">
                <a:solidFill>
                  <a:schemeClr val="tx1"/>
                </a:solidFill>
              </a:rPr>
              <a:t>Презентация</a:t>
            </a:r>
            <a:endParaRPr lang="en-US">
              <a:solidFill>
                <a:schemeClr val="tx1"/>
              </a:solidFill>
            </a:endParaRPr>
          </a:p>
          <a:p>
            <a:pPr algn="ctr">
              <a:buClr>
                <a:schemeClr val="dk1"/>
              </a:buClr>
              <a:buSzPts val="1100"/>
              <a:defRPr/>
            </a:pPr>
            <a:r>
              <a:rPr lang="en-US" u="sng">
                <a:solidFill>
                  <a:schemeClr val="tx1"/>
                </a:solidFill>
                <a:hlinkClick r:id="rId5" tooltip="https://nc.realclouds.ru/index.php/s/wbgTeNLAdEZzZw5"/>
              </a:rPr>
              <a:t>https://nc.realclouds.ru/index.php/s/wbgTeNLAdEZzZw5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93" name="Shape 19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35146" y="1385786"/>
            <a:ext cx="6139856" cy="301979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1.   </a:t>
            </a:r>
            <a:r>
              <a:rPr lang="en-US" sz="1400"/>
              <a:t>TCP established timeout </a:t>
            </a:r>
            <a:r>
              <a:rPr lang="ru-RU" sz="1400"/>
              <a:t>длительностью 24 часа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/>
              <a:t>Не всегда соединения корректно закрываются. Короткие сессии долго висят занимая оперативную память.</a:t>
            </a:r>
            <a:endParaRPr lang="en-US" sz="1400"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connection tracking print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max-entries:</a:t>
            </a:r>
            <a:r>
              <a:rPr lang="ru-RU" sz="1400">
                <a:solidFill>
                  <a:schemeClr val="tx1"/>
                </a:solidFill>
              </a:rPr>
              <a:t> Максимальное количество записей в </a:t>
            </a:r>
            <a:r>
              <a:rPr lang="en-US" sz="1400">
                <a:solidFill>
                  <a:schemeClr val="tx1"/>
                </a:solidFill>
              </a:rPr>
              <a:t>Connection tracking</a:t>
            </a:r>
            <a:r>
              <a:rPr lang="ru-RU" sz="1400">
                <a:solidFill>
                  <a:schemeClr val="tx1"/>
                </a:solidFill>
              </a:rPr>
              <a:t>. Может быть увеличено при необходимости если есть свободная оперативная память</a:t>
            </a:r>
            <a:endParaRPr lang="en-US" sz="140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en-US" sz="1400">
                <a:solidFill>
                  <a:schemeClr val="tx1"/>
                </a:solidFill>
              </a:rPr>
              <a:t>total-entries: </a:t>
            </a:r>
            <a:r>
              <a:rPr lang="ru-RU" sz="1400">
                <a:solidFill>
                  <a:schemeClr val="tx1"/>
                </a:solidFill>
              </a:rPr>
              <a:t>Текущее количество соединений в </a:t>
            </a:r>
            <a:r>
              <a:rPr lang="en-US" sz="1400">
                <a:solidFill>
                  <a:schemeClr val="tx1"/>
                </a:solidFill>
              </a:rPr>
              <a:t>Connection tracking</a:t>
            </a:r>
            <a:endParaRPr lang="ru-RU" sz="1400">
              <a:solidFill>
                <a:srgbClr val="00B05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endParaRPr lang="ru-RU" sz="1400" b="1">
              <a:solidFill>
                <a:srgbClr val="FF9800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 b="1">
                <a:solidFill>
                  <a:srgbClr val="FF9800"/>
                </a:solidFill>
              </a:rPr>
              <a:t>Решение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chemeClr val="tx1"/>
                </a:solidFill>
              </a:rPr>
              <a:t>Установить менее длительное время жизни соединения</a:t>
            </a:r>
            <a:endParaRPr/>
          </a:p>
          <a:p>
            <a:pPr marL="0" indent="0">
              <a:buClr>
                <a:schemeClr val="dk1"/>
              </a:buClr>
              <a:buSzPts val="1100"/>
              <a:buNone/>
              <a:defRPr/>
            </a:pPr>
            <a:r>
              <a:rPr lang="ru-RU" sz="1400">
                <a:solidFill>
                  <a:srgbClr val="00B050"/>
                </a:solidFill>
              </a:rPr>
              <a:t>/</a:t>
            </a:r>
            <a:r>
              <a:rPr lang="en-US" sz="1400">
                <a:solidFill>
                  <a:srgbClr val="00B050"/>
                </a:solidFill>
              </a:rPr>
              <a:t>ip</a:t>
            </a:r>
            <a:r>
              <a:rPr lang="en-US" sz="1400">
                <a:solidFill>
                  <a:srgbClr val="00B050"/>
                </a:solidFill>
              </a:rPr>
              <a:t> firewall connection tracking set </a:t>
            </a:r>
            <a:r>
              <a:rPr lang="en-US" sz="1400">
                <a:solidFill>
                  <a:srgbClr val="00B050"/>
                </a:solidFill>
              </a:rPr>
              <a:t>tcp</a:t>
            </a:r>
            <a:r>
              <a:rPr lang="en-US" sz="1400">
                <a:solidFill>
                  <a:srgbClr val="00B050"/>
                </a:solidFill>
              </a:rPr>
              <a:t>-established-timeout=1h</a:t>
            </a:r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" name="Shape 189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709046" y="370804"/>
            <a:ext cx="5258400" cy="76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r>
              <a:rPr lang="ru-RU"/>
              <a:t>2</a:t>
            </a:r>
            <a:r>
              <a:rPr lang="en-US"/>
              <a:t>. </a:t>
            </a:r>
            <a:r>
              <a:rPr lang="ru-RU"/>
              <a:t>Тюнинг «</a:t>
            </a:r>
            <a:r>
              <a:rPr lang="en-US"/>
              <a:t>Default config by </a:t>
            </a:r>
            <a:r>
              <a:rPr lang="en-US"/>
              <a:t>Mikrotik</a:t>
            </a:r>
            <a:r>
              <a:rPr lang="ru-RU"/>
              <a:t>»</a:t>
            </a:r>
            <a:endParaRPr/>
          </a:p>
        </p:txBody>
      </p:sp>
      <p:sp>
        <p:nvSpPr>
          <p:cNvPr id="191" name="Shape 191" hidden="0"/>
          <p:cNvSpPr txBox="1">
            <a:spLocks noGrp="1"/>
          </p:cNvSpPr>
          <p:nvPr isPhoto="0" userDrawn="0">
            <p:ph type="body" idx="2" hasCustomPrompt="0"/>
          </p:nvPr>
        </p:nvSpPr>
        <p:spPr bwMode="auto">
          <a:xfrm>
            <a:off x="188454" y="4296893"/>
            <a:ext cx="5168400" cy="826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  <a:defRPr/>
            </a:pPr>
            <a:endParaRPr sz="1000" i="1">
              <a:solidFill>
                <a:srgbClr val="3F5378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sz="1000" i="1">
              <a:solidFill>
                <a:srgbClr val="3F5378"/>
              </a:solidFill>
            </a:endParaRPr>
          </a:p>
        </p:txBody>
      </p:sp>
      <p:sp>
        <p:nvSpPr>
          <p:cNvPr id="192" name="Shape 192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6475000" y="4636500"/>
            <a:ext cx="1487400" cy="315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defRPr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94" name="Shape 194" hidden="0"/>
          <p:cNvGrpSpPr/>
          <p:nvPr isPhoto="0" userDrawn="0"/>
        </p:nvGrpSpPr>
        <p:grpSpPr bwMode="auto">
          <a:xfrm>
            <a:off x="188455" y="552348"/>
            <a:ext cx="309041" cy="403123"/>
            <a:chOff x="590250" y="244200"/>
            <a:chExt cx="407975" cy="532175"/>
          </a:xfrm>
        </p:grpSpPr>
        <p:sp>
          <p:nvSpPr>
            <p:cNvPr id="195" name="Shape 195" hidden="0"/>
            <p:cNvSpPr/>
            <p:nvPr isPhoto="0" userDrawn="0"/>
          </p:nvSpPr>
          <p:spPr bwMode="auto"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0" t="0" r="0" b="0"/>
              <a:pathLst>
                <a:path w="15004" h="18510" fill="none" stroke="1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6" name="Shape 196" hidden="0"/>
            <p:cNvSpPr/>
            <p:nvPr isPhoto="0" userDrawn="0"/>
          </p:nvSpPr>
          <p:spPr bwMode="auto"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stroke="1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7" name="Shape 197" hidden="0"/>
            <p:cNvSpPr/>
            <p:nvPr isPhoto="0" userDrawn="0"/>
          </p:nvSpPr>
          <p:spPr bwMode="auto"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0" t="0" r="0" b="0"/>
              <a:pathLst>
                <a:path w="1804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8" name="Shape 198" hidden="0"/>
            <p:cNvSpPr/>
            <p:nvPr isPhoto="0" userDrawn="0"/>
          </p:nvSpPr>
          <p:spPr bwMode="auto"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199" name="Shape 199" hidden="0"/>
            <p:cNvSpPr/>
            <p:nvPr isPhoto="0" userDrawn="0"/>
          </p:nvSpPr>
          <p:spPr bwMode="auto">
            <a:xfrm>
              <a:off x="631049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0" name="Shape 200" hidden="0"/>
            <p:cNvSpPr/>
            <p:nvPr isPhoto="0" userDrawn="0"/>
          </p:nvSpPr>
          <p:spPr bwMode="auto"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stroke="1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1" name="Shape 201" hidden="0"/>
            <p:cNvSpPr/>
            <p:nvPr isPhoto="0" userDrawn="0"/>
          </p:nvSpPr>
          <p:spPr bwMode="auto"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2" name="Shape 202" hidden="0"/>
            <p:cNvSpPr/>
            <p:nvPr isPhoto="0" userDrawn="0"/>
          </p:nvSpPr>
          <p:spPr bwMode="auto"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3" name="Shape 203" hidden="0"/>
            <p:cNvSpPr/>
            <p:nvPr isPhoto="0" userDrawn="0"/>
          </p:nvSpPr>
          <p:spPr bwMode="auto"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stroke="1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4" name="Shape 204" hidden="0"/>
            <p:cNvSpPr/>
            <p:nvPr isPhoto="0" userDrawn="0"/>
          </p:nvSpPr>
          <p:spPr bwMode="auto"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0" t="0" r="0" b="0"/>
              <a:pathLst>
                <a:path w="1803" h="1804" fill="none" stroke="1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5" name="Shape 205" hidden="0"/>
            <p:cNvSpPr/>
            <p:nvPr isPhoto="0" userDrawn="0"/>
          </p:nvSpPr>
          <p:spPr bwMode="auto"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6" name="Shape 206" hidden="0"/>
            <p:cNvSpPr/>
            <p:nvPr isPhoto="0" userDrawn="0"/>
          </p:nvSpPr>
          <p:spPr bwMode="auto">
            <a:xfrm>
              <a:off x="737599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7" name="Shape 207" hidden="0"/>
            <p:cNvSpPr/>
            <p:nvPr isPhoto="0" userDrawn="0"/>
          </p:nvSpPr>
          <p:spPr bwMode="auto"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  <p:sp>
          <p:nvSpPr>
            <p:cNvPr id="208" name="Shape 208" hidden="0"/>
            <p:cNvSpPr/>
            <p:nvPr isPhoto="0" userDrawn="0"/>
          </p:nvSpPr>
          <p:spPr bwMode="auto"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0" t="0" r="0" b="0"/>
              <a:pathLst>
                <a:path w="1" h="2047" fill="none" stroke="1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25" name="Рисунок 2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88455" y="37375"/>
            <a:ext cx="1202399" cy="293085"/>
          </a:xfrm>
          <a:prstGeom prst="rect">
            <a:avLst/>
          </a:prstGeom>
        </p:spPr>
      </p:pic>
      <p:pic>
        <p:nvPicPr>
          <p:cNvPr id="26" name="Рисунок 2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28148" y="554011"/>
            <a:ext cx="1678596" cy="587508"/>
          </a:xfrm>
          <a:prstGeom prst="rect">
            <a:avLst/>
          </a:prstGeom>
        </p:spPr>
      </p:pic>
      <p:pic>
        <p:nvPicPr>
          <p:cNvPr id="2" name="Рисунок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237528" y="1391786"/>
            <a:ext cx="4382943" cy="308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ONLYOFFICE/6.4.2.6</Application>
  <DocSecurity>0</DocSecurity>
  <PresentationFormat>Произвольный</PresentationFormat>
  <Paragraphs>0</Paragraphs>
  <Slides>79</Slides>
  <Notes>79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subject/>
  <dc:creator>user</dc:creator>
  <cp:keywords/>
  <dc:description/>
  <dc:identifier/>
  <dc:language/>
  <cp:lastModifiedBy>Аноним</cp:lastModifiedBy>
  <cp:revision>205</cp:revision>
  <dcterms:modified xsi:type="dcterms:W3CDTF">2022-09-08T21:17:56Z</dcterms:modified>
  <cp:category/>
  <cp:contentStatus/>
  <cp:version/>
</cp:coreProperties>
</file>